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34"/>
  </p:notesMasterIdLst>
  <p:sldIdLst>
    <p:sldId id="256" r:id="rId3"/>
    <p:sldId id="261" r:id="rId4"/>
    <p:sldId id="259" r:id="rId5"/>
    <p:sldId id="343" r:id="rId6"/>
    <p:sldId id="304" r:id="rId7"/>
    <p:sldId id="344" r:id="rId8"/>
    <p:sldId id="351" r:id="rId9"/>
    <p:sldId id="346" r:id="rId10"/>
    <p:sldId id="347" r:id="rId11"/>
    <p:sldId id="348" r:id="rId12"/>
    <p:sldId id="349" r:id="rId13"/>
    <p:sldId id="350" r:id="rId14"/>
    <p:sldId id="352" r:id="rId15"/>
    <p:sldId id="341" r:id="rId16"/>
    <p:sldId id="372" r:id="rId17"/>
    <p:sldId id="355" r:id="rId18"/>
    <p:sldId id="357" r:id="rId19"/>
    <p:sldId id="358" r:id="rId20"/>
    <p:sldId id="359" r:id="rId21"/>
    <p:sldId id="360" r:id="rId22"/>
    <p:sldId id="361" r:id="rId23"/>
    <p:sldId id="362" r:id="rId24"/>
    <p:sldId id="367" r:id="rId25"/>
    <p:sldId id="363" r:id="rId26"/>
    <p:sldId id="364" r:id="rId27"/>
    <p:sldId id="365" r:id="rId28"/>
    <p:sldId id="368" r:id="rId29"/>
    <p:sldId id="369" r:id="rId30"/>
    <p:sldId id="370" r:id="rId31"/>
    <p:sldId id="366" r:id="rId32"/>
    <p:sldId id="371" r:id="rId33"/>
  </p:sldIdLst>
  <p:sldSz cx="9144000" cy="5143500" type="screen16x9"/>
  <p:notesSz cx="6858000" cy="9144000"/>
  <p:embeddedFontLst>
    <p:embeddedFont>
      <p:font typeface="Barlow" panose="020B0604020202020204" charset="0"/>
      <p:regular r:id="rId35"/>
      <p:bold r:id="rId36"/>
      <p:italic r:id="rId37"/>
      <p:boldItalic r:id="rId38"/>
    </p:embeddedFont>
    <p:embeddedFont>
      <p:font typeface="Barlow Condensed" panose="020B0604020202020204" charset="0"/>
      <p:regular r:id="rId39"/>
      <p:bold r:id="rId40"/>
      <p:italic r:id="rId41"/>
      <p:boldItalic r:id="rId42"/>
    </p:embeddedFont>
    <p:embeddedFont>
      <p:font typeface="Barlow Condensed ExtraLight" panose="020B0604020202020204" charset="0"/>
      <p:regular r:id="rId43"/>
      <p:bold r:id="rId44"/>
      <p:italic r:id="rId45"/>
      <p:boldItalic r:id="rId46"/>
    </p:embeddedFont>
    <p:embeddedFont>
      <p:font typeface="Barlow Condensed Medium" panose="020B0604020202020204" charset="0"/>
      <p:regular r:id="rId47"/>
      <p:bold r:id="rId48"/>
      <p:italic r:id="rId49"/>
      <p:boldItalic r:id="rId50"/>
    </p:embeddedFont>
    <p:embeddedFont>
      <p:font typeface="Barlow SemiBold" panose="00000700000000000000" pitchFamily="2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  <p:embeddedFont>
      <p:font typeface="Roboto" pitchFamily="2" charset="0"/>
      <p:regular r:id="rId60"/>
      <p:bold r:id="rId61"/>
      <p:italic r:id="rId62"/>
      <p:boldItalic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ÁCH HẢI THANH" initials="QHT" lastIdx="1" clrIdx="0">
    <p:extLst>
      <p:ext uri="{19B8F6BF-5375-455C-9EA6-DF929625EA0E}">
        <p15:presenceInfo xmlns:p15="http://schemas.microsoft.com/office/powerpoint/2012/main" userId="S::18120561@student.hcmus.edu.vn::360ddd85-79c9-4b0f-b4d8-d7470cff13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9117CF-E45C-4C3A-8CA8-BEA88450C752}">
  <a:tblStyle styleId="{849117CF-E45C-4C3A-8CA8-BEA88450C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8" autoAdjust="0"/>
    <p:restoredTop sz="88521" autoAdjust="0"/>
  </p:normalViewPr>
  <p:slideViewPr>
    <p:cSldViewPr snapToGrid="0">
      <p:cViewPr varScale="1">
        <p:scale>
          <a:sx n="107" d="100"/>
          <a:sy n="107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font" Target="fonts/font29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font" Target="fonts/font2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font" Target="fonts/font33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hoàn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quá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chập</a:t>
            </a:r>
            <a:r>
              <a:rPr lang="en-US" dirty="0"/>
              <a:t>, ta </a:t>
            </a:r>
            <a:r>
              <a:rPr lang="en-US" dirty="0" err="1"/>
              <a:t>lặp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quá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. </a:t>
            </a:r>
            <a:r>
              <a:rPr lang="en-US" dirty="0" err="1"/>
              <a:t>Tức</a:t>
            </a:r>
            <a:r>
              <a:rPr lang="en-US" dirty="0"/>
              <a:t> là </a:t>
            </a:r>
            <a:r>
              <a:rPr lang="en-US" dirty="0" err="1"/>
              <a:t>ghép</a:t>
            </a:r>
            <a:r>
              <a:rPr lang="en-US" dirty="0"/>
              <a:t> </a:t>
            </a:r>
            <a:r>
              <a:rPr lang="en-US" dirty="0" err="1"/>
              <a:t>hết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cả Feature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cả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con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huấn</a:t>
            </a:r>
            <a:r>
              <a:rPr lang="en-US" dirty="0"/>
              <a:t> </a:t>
            </a:r>
            <a:r>
              <a:rPr lang="en-US" dirty="0" err="1"/>
              <a:t>luyện</a:t>
            </a:r>
            <a:r>
              <a:rPr lang="en-US" dirty="0"/>
              <a:t>. </a:t>
            </a:r>
            <a:r>
              <a:rPr lang="en-US" dirty="0" err="1"/>
              <a:t>Kết</a:t>
            </a:r>
            <a:r>
              <a:rPr lang="en-US" dirty="0"/>
              <a:t> quả ta sẽ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lọc</a:t>
            </a:r>
            <a:r>
              <a:rPr lang="en-US" dirty="0"/>
              <a:t>, </a:t>
            </a:r>
            <a:r>
              <a:rPr lang="en-US" dirty="0" err="1"/>
              <a:t>mỗi</a:t>
            </a:r>
            <a:r>
              <a:rPr lang="en-US" dirty="0"/>
              <a:t> </a:t>
            </a:r>
            <a:r>
              <a:rPr lang="en-US" dirty="0" err="1"/>
              <a:t>cái</a:t>
            </a:r>
            <a:r>
              <a:rPr lang="en-US" dirty="0"/>
              <a:t> sẽ có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bô</a:t>
            </a:r>
            <a:r>
              <a:rPr lang="en-US" dirty="0"/>
              <a:t>̣ </a:t>
            </a:r>
            <a:r>
              <a:rPr lang="en-US" dirty="0" err="1"/>
              <a:t>lọc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ứng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161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Là </a:t>
            </a:r>
            <a:r>
              <a:rPr lang="en-US" dirty="0" err="1"/>
              <a:t>lớp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trọng</a:t>
            </a:r>
            <a:r>
              <a:rPr lang="en-US" dirty="0"/>
              <a:t> </a:t>
            </a:r>
            <a:r>
              <a:rPr lang="en-US" dirty="0" err="1"/>
              <a:t>nhất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CNN </a:t>
            </a:r>
            <a:r>
              <a:rPr lang="en-US" dirty="0" err="1"/>
              <a:t>bởi</a:t>
            </a:r>
            <a:r>
              <a:rPr lang="en-US" dirty="0"/>
              <a:t> ở </a:t>
            </a:r>
            <a:r>
              <a:rPr lang="en-US" dirty="0" err="1"/>
              <a:t>lớp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 sẽ </a:t>
            </a:r>
            <a:r>
              <a:rPr lang="en-US" dirty="0" err="1"/>
              <a:t>thực</a:t>
            </a:r>
            <a:r>
              <a:rPr lang="en-US" dirty="0"/>
              <a:t> </a:t>
            </a:r>
            <a:r>
              <a:rPr lang="en-US" dirty="0" err="1"/>
              <a:t>hiện</a:t>
            </a:r>
            <a:r>
              <a:rPr lang="en-US" dirty="0"/>
              <a:t> </a:t>
            </a:r>
            <a:r>
              <a:rPr lang="en-US" dirty="0" err="1"/>
              <a:t>mọi</a:t>
            </a:r>
            <a:r>
              <a:rPr lang="en-US" dirty="0"/>
              <a:t> </a:t>
            </a:r>
            <a:r>
              <a:rPr lang="en-US" dirty="0" err="1"/>
              <a:t>phép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toán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filter map, stride, padding, feature map,…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Các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convolutional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layer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có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các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parameter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(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kernel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đã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được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học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để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tự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điều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chỉnh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lấy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ra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những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thông tin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chính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xác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nhất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mà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không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cần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chọn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các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vi-VN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feature</a:t>
            </a:r>
            <a:r>
              <a:rPr lang="vi-VN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.</a:t>
            </a:r>
            <a:endParaRPr lang="en-US" b="0" i="0" dirty="0">
              <a:solidFill>
                <a:srgbClr val="222222"/>
              </a:solidFill>
              <a:effectLst/>
              <a:latin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Ở ví dụ có padding = 0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va</a:t>
            </a:r>
            <a: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̀ stride =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127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Lớp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sắp</a:t>
            </a:r>
            <a:r>
              <a:rPr lang="en-US" dirty="0"/>
              <a:t>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lớp</a:t>
            </a:r>
            <a:r>
              <a:rPr lang="en-US" dirty="0"/>
              <a:t> Convolutional layer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giảm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parameter,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để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giảm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kích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thước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nhưng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vẫn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giữ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được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thuộc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tính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quan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trọng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Kích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thước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giảm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giúp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giảm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việc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tính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toán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 trong </a:t>
            </a:r>
            <a:r>
              <a:rPr lang="vi-VN" b="0" i="0" dirty="0" err="1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model</a:t>
            </a:r>
            <a:r>
              <a:rPr lang="vi-VN" b="0" i="0" dirty="0">
                <a:solidFill>
                  <a:srgbClr val="3D3D3D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Có 2 </a:t>
            </a:r>
            <a:r>
              <a:rPr lang="en-US" dirty="0" err="1"/>
              <a:t>loại</a:t>
            </a:r>
            <a:r>
              <a:rPr lang="en-US" dirty="0"/>
              <a:t> </a:t>
            </a:r>
            <a:r>
              <a:rPr lang="en-US" dirty="0" err="1"/>
              <a:t>phô</a:t>
            </a:r>
            <a:r>
              <a:rPr lang="en-US" dirty="0"/>
              <a:t>̉ </a:t>
            </a:r>
            <a:r>
              <a:rPr lang="en-US" dirty="0" err="1"/>
              <a:t>biến</a:t>
            </a:r>
            <a:r>
              <a:rPr lang="en-US" dirty="0"/>
              <a:t> là max pooling </a:t>
            </a:r>
            <a:r>
              <a:rPr lang="en-US" dirty="0" err="1"/>
              <a:t>va</a:t>
            </a:r>
            <a:r>
              <a:rPr lang="en-US" dirty="0"/>
              <a:t>̀  average pooling.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</a:t>
            </a:r>
            <a:r>
              <a:rPr lang="en-US" dirty="0" err="1"/>
              <a:t>nói</a:t>
            </a:r>
            <a:r>
              <a:rPr lang="en-US" dirty="0"/>
              <a:t> ở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FC </a:t>
            </a:r>
            <a:r>
              <a:rPr lang="en-US" dirty="0" err="1"/>
              <a:t>giúp</a:t>
            </a:r>
            <a:r>
              <a:rPr lang="en-US" dirty="0"/>
              <a:t> ta so </a:t>
            </a:r>
            <a:r>
              <a:rPr lang="en-US" dirty="0" err="1"/>
              <a:t>khớp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 </a:t>
            </a:r>
            <a:r>
              <a:rPr lang="en-US" dirty="0" err="1"/>
              <a:t>kết</a:t>
            </a:r>
            <a:r>
              <a:rPr lang="en-US" dirty="0"/>
              <a:t> </a:t>
            </a:r>
            <a:r>
              <a:rPr lang="en-US" dirty="0" err="1"/>
              <a:t>hợp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cả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điểm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 </a:t>
            </a:r>
            <a:r>
              <a:rPr lang="en-US" dirty="0" err="1"/>
              <a:t>Tư</a:t>
            </a:r>
            <a:r>
              <a:rPr lang="en-US" dirty="0"/>
              <a:t>̀ </a:t>
            </a:r>
            <a:r>
              <a:rPr lang="en-US" dirty="0" err="1"/>
              <a:t>đo</a:t>
            </a:r>
            <a:r>
              <a:rPr lang="en-US" dirty="0"/>
              <a:t>́, sẽ </a:t>
            </a:r>
            <a:r>
              <a:rPr lang="en-US" dirty="0" err="1"/>
              <a:t>giúp</a:t>
            </a:r>
            <a:r>
              <a:rPr lang="en-US" dirty="0"/>
              <a:t> ta </a:t>
            </a:r>
            <a:r>
              <a:rPr lang="en-US" dirty="0" err="1"/>
              <a:t>học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mới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backpropagation </a:t>
            </a:r>
            <a:r>
              <a:rPr lang="en-US" dirty="0" err="1"/>
              <a:t>cũng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biệt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chính</a:t>
            </a:r>
            <a:r>
              <a:rPr lang="en-US" dirty="0"/>
              <a:t> </a:t>
            </a:r>
            <a:r>
              <a:rPr lang="en-US" dirty="0" err="1"/>
              <a:t>xác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đặc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nào</a:t>
            </a:r>
            <a:r>
              <a:rPr lang="en-US" dirty="0"/>
              <a:t> </a:t>
            </a:r>
            <a:r>
              <a:rPr lang="en-US" dirty="0" err="1"/>
              <a:t>thuộc</a:t>
            </a:r>
            <a:r>
              <a:rPr lang="en-US" dirty="0"/>
              <a:t> </a:t>
            </a:r>
            <a:r>
              <a:rPr lang="en-US" dirty="0" err="1"/>
              <a:t>vê</a:t>
            </a:r>
            <a:r>
              <a:rPr lang="en-US" dirty="0"/>
              <a:t>̀ </a:t>
            </a:r>
            <a:r>
              <a:rPr lang="en-US" dirty="0" err="1"/>
              <a:t>lớp</a:t>
            </a:r>
            <a:r>
              <a:rPr lang="en-US" dirty="0"/>
              <a:t> </a:t>
            </a:r>
            <a:r>
              <a:rPr lang="en-US" dirty="0" err="1"/>
              <a:t>nào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Va</a:t>
            </a:r>
            <a:r>
              <a:rPr lang="en-US" dirty="0"/>
              <a:t>̀  </a:t>
            </a:r>
            <a:r>
              <a:rPr lang="en-US" dirty="0" err="1"/>
              <a:t>tất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chúng</a:t>
            </a:r>
            <a:r>
              <a:rPr lang="en-US" dirty="0"/>
              <a:t> ta </a:t>
            </a:r>
            <a:r>
              <a:rPr lang="en-US" dirty="0" err="1"/>
              <a:t>còn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́ </a:t>
            </a:r>
            <a:r>
              <a:rPr lang="en-US" dirty="0" err="1"/>
              <a:t>khác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activation function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, tanh, sigmoid. Dropout, </a:t>
            </a:r>
            <a:r>
              <a:rPr lang="en-US" dirty="0" err="1"/>
              <a:t>Batchnormlize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tránh</a:t>
            </a:r>
            <a:r>
              <a:rPr lang="en-US" dirty="0"/>
              <a:t> </a:t>
            </a:r>
            <a:r>
              <a:rPr lang="en-US" dirty="0" err="1"/>
              <a:t>rơi</a:t>
            </a:r>
            <a:r>
              <a:rPr lang="en-US" dirty="0"/>
              <a:t>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khoảng</a:t>
            </a:r>
            <a:r>
              <a:rPr lang="en-US" dirty="0"/>
              <a:t> </a:t>
            </a:r>
            <a:r>
              <a:rPr lang="en-US" dirty="0" err="1"/>
              <a:t>bão</a:t>
            </a:r>
            <a:r>
              <a:rPr lang="en-US" dirty="0"/>
              <a:t> </a:t>
            </a:r>
            <a:r>
              <a:rPr lang="en-US" dirty="0" err="1"/>
              <a:t>hòa</a:t>
            </a:r>
            <a:r>
              <a:rPr lang="en-US" dirty="0"/>
              <a:t> </a:t>
            </a:r>
            <a:r>
              <a:rPr lang="en-US" dirty="0" err="1"/>
              <a:t>cũng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 function </a:t>
            </a:r>
            <a:r>
              <a:rPr lang="en-US" dirty="0" err="1"/>
              <a:t>giúp</a:t>
            </a:r>
            <a:r>
              <a:rPr lang="en-US" dirty="0"/>
              <a:t> ta classification </a:t>
            </a:r>
            <a:r>
              <a:rPr lang="en-US" dirty="0" err="1"/>
              <a:t>ảnh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18060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46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543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Đức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050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131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05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07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hạn</a:t>
            </a:r>
            <a:r>
              <a:rPr lang="en-US" dirty="0"/>
              <a:t> </a:t>
            </a:r>
            <a:r>
              <a:rPr lang="en-US" dirty="0" err="1"/>
              <a:t>chê</a:t>
            </a:r>
            <a:r>
              <a:rPr lang="en-US" dirty="0"/>
              <a:t>́ </a:t>
            </a:r>
            <a:r>
              <a:rPr lang="en-US" dirty="0" err="1"/>
              <a:t>của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pháp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, </a:t>
            </a:r>
            <a:r>
              <a:rPr lang="en-US" dirty="0" err="1"/>
              <a:t>bởi</a:t>
            </a:r>
            <a:r>
              <a:rPr lang="en-US" dirty="0"/>
              <a:t> vì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deep learning </a:t>
            </a:r>
            <a:r>
              <a:rPr lang="en-US" dirty="0" err="1"/>
              <a:t>nên</a:t>
            </a:r>
            <a:r>
              <a:rPr lang="en-US" dirty="0"/>
              <a:t> nó </a:t>
            </a:r>
            <a:r>
              <a:rPr lang="en-US" dirty="0" err="1"/>
              <a:t>gặp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́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gặp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từng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học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2784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47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product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/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feature: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2 feature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-&gt;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texture (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,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…)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1108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Inner product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/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feature: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tỉ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2 feature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-&gt; </a:t>
            </a:r>
            <a:r>
              <a:rPr lang="en-US" dirty="0" err="1"/>
              <a:t>cho</a:t>
            </a:r>
            <a:r>
              <a:rPr lang="en-US" dirty="0"/>
              <a:t> ta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texture (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,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…)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6769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477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8730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923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76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700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7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5962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03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hạn</a:t>
            </a:r>
            <a:r>
              <a:rPr lang="en-US" dirty="0"/>
              <a:t> </a:t>
            </a:r>
            <a:r>
              <a:rPr lang="en-US" dirty="0" err="1"/>
              <a:t>chê</a:t>
            </a:r>
            <a:r>
              <a:rPr lang="en-US" dirty="0"/>
              <a:t>́ </a:t>
            </a:r>
            <a:r>
              <a:rPr lang="en-US" dirty="0" err="1"/>
              <a:t>của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pháp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, </a:t>
            </a:r>
            <a:r>
              <a:rPr lang="en-US" dirty="0" err="1"/>
              <a:t>bởi</a:t>
            </a:r>
            <a:r>
              <a:rPr lang="en-US" dirty="0"/>
              <a:t> vì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deep learning </a:t>
            </a:r>
            <a:r>
              <a:rPr lang="en-US" dirty="0" err="1"/>
              <a:t>nên</a:t>
            </a:r>
            <a:r>
              <a:rPr lang="en-US" dirty="0"/>
              <a:t> nó </a:t>
            </a:r>
            <a:r>
              <a:rPr lang="en-US" dirty="0" err="1"/>
              <a:t>gặp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́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gặp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từng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học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250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latin typeface="Barlow "/>
              </a:rPr>
              <a:t>Các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thuật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toán</a:t>
            </a:r>
            <a:r>
              <a:rPr lang="vi-VN" dirty="0">
                <a:latin typeface="Barlow "/>
              </a:rPr>
              <a:t> NST </a:t>
            </a:r>
            <a:r>
              <a:rPr lang="vi-VN" dirty="0" err="1">
                <a:latin typeface="Barlow "/>
              </a:rPr>
              <a:t>thường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sử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dụng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các</a:t>
            </a:r>
            <a:r>
              <a:rPr lang="vi-VN" dirty="0">
                <a:latin typeface="Barlow "/>
              </a:rPr>
              <a:t> mô </a:t>
            </a:r>
            <a:r>
              <a:rPr lang="vi-VN" dirty="0" err="1">
                <a:latin typeface="Barlow "/>
              </a:rPr>
              <a:t>hình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học</a:t>
            </a:r>
            <a:r>
              <a:rPr lang="vi-VN" dirty="0">
                <a:latin typeface="Barlow "/>
              </a:rPr>
              <a:t> sâu (</a:t>
            </a:r>
            <a:r>
              <a:rPr lang="vi-VN" dirty="0" err="1">
                <a:latin typeface="Barlow "/>
              </a:rPr>
              <a:t>Deep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neural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network</a:t>
            </a:r>
            <a:r>
              <a:rPr lang="vi-VN" dirty="0">
                <a:latin typeface="Barlow "/>
              </a:rPr>
              <a:t>) </a:t>
            </a:r>
            <a:r>
              <a:rPr lang="vi-VN" dirty="0" err="1">
                <a:latin typeface="Barlow "/>
              </a:rPr>
              <a:t>để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thực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hiện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trích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chọn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đặc</a:t>
            </a:r>
            <a:r>
              <a:rPr lang="vi-VN" dirty="0">
                <a:latin typeface="Barlow "/>
              </a:rPr>
              <a:t> trưng </a:t>
            </a:r>
            <a:r>
              <a:rPr lang="vi-VN" dirty="0" err="1">
                <a:latin typeface="Barlow "/>
              </a:rPr>
              <a:t>và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chuyển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đổi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hình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ảnh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733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434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777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66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f6f6f201e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f6f6f201e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hoàn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quá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tính</a:t>
            </a:r>
            <a:r>
              <a:rPr lang="en-US" dirty="0"/>
              <a:t> </a:t>
            </a:r>
            <a:r>
              <a:rPr lang="en-US" dirty="0" err="1"/>
              <a:t>chập</a:t>
            </a:r>
            <a:r>
              <a:rPr lang="en-US" dirty="0"/>
              <a:t>, ta </a:t>
            </a:r>
            <a:r>
              <a:rPr lang="en-US" dirty="0" err="1"/>
              <a:t>lặp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quá </a:t>
            </a:r>
            <a:r>
              <a:rPr lang="en-US" dirty="0" err="1"/>
              <a:t>trình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. </a:t>
            </a:r>
            <a:r>
              <a:rPr lang="en-US" dirty="0" err="1"/>
              <a:t>Tức</a:t>
            </a:r>
            <a:r>
              <a:rPr lang="en-US" dirty="0"/>
              <a:t> là </a:t>
            </a:r>
            <a:r>
              <a:rPr lang="en-US" dirty="0" err="1"/>
              <a:t>ghép</a:t>
            </a:r>
            <a:r>
              <a:rPr lang="en-US" dirty="0"/>
              <a:t> </a:t>
            </a:r>
            <a:r>
              <a:rPr lang="en-US" dirty="0" err="1"/>
              <a:t>hết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cả Feature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tất</a:t>
            </a:r>
            <a:r>
              <a:rPr lang="en-US" dirty="0"/>
              <a:t> cả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con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huấn</a:t>
            </a:r>
            <a:r>
              <a:rPr lang="en-US" dirty="0"/>
              <a:t> </a:t>
            </a:r>
            <a:r>
              <a:rPr lang="en-US" dirty="0" err="1"/>
              <a:t>luyện</a:t>
            </a:r>
            <a:r>
              <a:rPr lang="en-US" dirty="0"/>
              <a:t>. </a:t>
            </a:r>
            <a:r>
              <a:rPr lang="en-US" dirty="0" err="1"/>
              <a:t>Kết</a:t>
            </a:r>
            <a:r>
              <a:rPr lang="en-US" dirty="0"/>
              <a:t> quả ta sẽ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hình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lọc</a:t>
            </a:r>
            <a:r>
              <a:rPr lang="en-US" dirty="0"/>
              <a:t>, </a:t>
            </a:r>
            <a:r>
              <a:rPr lang="en-US" dirty="0" err="1"/>
              <a:t>mỗi</a:t>
            </a:r>
            <a:r>
              <a:rPr lang="en-US" dirty="0"/>
              <a:t> </a:t>
            </a:r>
            <a:r>
              <a:rPr lang="en-US" dirty="0" err="1"/>
              <a:t>cái</a:t>
            </a:r>
            <a:r>
              <a:rPr lang="en-US" dirty="0"/>
              <a:t> sẽ có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bô</a:t>
            </a:r>
            <a:r>
              <a:rPr lang="en-US" dirty="0"/>
              <a:t>̣ </a:t>
            </a:r>
            <a:r>
              <a:rPr lang="en-US" dirty="0" err="1"/>
              <a:t>lọc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ứng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4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166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618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4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80" name="Google Shape;80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3">
              <a:alphaModFix amt="60000"/>
            </a:blip>
            <a:srcRect t="11520" b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2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3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4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5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4"/>
          <p:cNvSpPr txBox="1">
            <a:spLocks noGrp="1"/>
          </p:cNvSpPr>
          <p:nvPr>
            <p:ph type="title" idx="6" hasCustomPrompt="1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7" hasCustomPrompt="1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 idx="8" hasCustomPrompt="1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9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3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14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5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16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7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18" hasCustomPrompt="1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9" hasCustomPrompt="1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20" hasCustomPrompt="1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21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048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3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5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7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8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22583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5843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487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707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 amt="57000"/>
          </a:blip>
          <a:srcRect t="11539" b="11531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subTitle" idx="1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 idx="3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4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5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6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title" idx="7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8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35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264" name="Google Shape;26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36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268" name="Google Shape;26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6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7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272" name="Google Shape;272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37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2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4875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9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61" r:id="rId4"/>
    <p:sldLayoutId id="2147483681" r:id="rId5"/>
    <p:sldLayoutId id="2147483682" r:id="rId6"/>
    <p:sldLayoutId id="21474836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48393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keshan88/neural-style-transfer?fbclid=IwAR3qdV3E2heOslSFSAKLFBlH4JRlCZCvNFLU1Rv3eRSpx61-p2UHKmU6pyY" TargetMode="External"/><Relationship Id="rId3" Type="http://schemas.openxmlformats.org/officeDocument/2006/relationships/hyperlink" Target="https://en.wikipedia.org/wiki/Gram_matrix" TargetMode="External"/><Relationship Id="rId7" Type="http://schemas.openxmlformats.org/officeDocument/2006/relationships/hyperlink" Target="https://nttuan8.com/bai-6-convolutional-neural-networ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ttuan8.com/bai-5-gioi-thieu-ve-xu-ly-anh/#Convolution" TargetMode="External"/><Relationship Id="rId11" Type="http://schemas.openxmlformats.org/officeDocument/2006/relationships/hyperlink" Target="https://towardsdatascience.com/convolutional-neural-network-feature-map-and-filter-visualization-f75012a5a49c" TargetMode="External"/><Relationship Id="rId5" Type="http://schemas.openxmlformats.org/officeDocument/2006/relationships/hyperlink" Target="https://towardsdatascience.com/an-intuitive-understanding-to-neural-style-transfer-e85fd80394be" TargetMode="External"/><Relationship Id="rId10" Type="http://schemas.openxmlformats.org/officeDocument/2006/relationships/hyperlink" Target="https://www.quora.com/What-is-the-VGG-19-neural-network" TargetMode="External"/><Relationship Id="rId4" Type="http://schemas.openxmlformats.org/officeDocument/2006/relationships/hyperlink" Target="https://towardsdatascience.com/neural-networks-intuitions-2-dot-product-gram-matrix-and-neural-style-transfer-5d39653e7916" TargetMode="External"/><Relationship Id="rId9" Type="http://schemas.openxmlformats.org/officeDocument/2006/relationships/hyperlink" Target="https://web.cs.ucdavis.edu/~yjlee/teaching/ecs289g-fall2016/wenjian.pdf?fbclid=IwAR3ita1BhpemGR_9gFIa3kKOLd9t5jTlIX9iwICAs_QcZcQVCmHChXh560Q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ctrTitle"/>
          </p:nvPr>
        </p:nvSpPr>
        <p:spPr>
          <a:xfrm>
            <a:off x="1659750" y="1665747"/>
            <a:ext cx="58245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Seminar</a:t>
            </a:r>
            <a:br>
              <a:rPr lang="en-US" sz="4800" dirty="0"/>
            </a:br>
            <a:r>
              <a:rPr lang="en-US" sz="3600" dirty="0"/>
              <a:t>Neural Style Transfer</a:t>
            </a:r>
            <a:endParaRPr sz="4800" dirty="0"/>
          </a:p>
        </p:txBody>
      </p:sp>
      <p:sp>
        <p:nvSpPr>
          <p:cNvPr id="283" name="Google Shape;283;p40"/>
          <p:cNvSpPr txBox="1">
            <a:spLocks noGrp="1"/>
          </p:cNvSpPr>
          <p:nvPr>
            <p:ph type="subTitle" idx="1"/>
          </p:nvPr>
        </p:nvSpPr>
        <p:spPr>
          <a:xfrm>
            <a:off x="1541128" y="3305802"/>
            <a:ext cx="3231997" cy="532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26: 18120555 - Đặng Hữu Thắng</a:t>
            </a:r>
            <a:br>
              <a:rPr lang="en" dirty="0"/>
            </a:br>
            <a:r>
              <a:rPr lang="en" dirty="0"/>
              <a:t>18120561 - Quách Hải Thanh</a:t>
            </a:r>
            <a:endParaRPr dirty="0"/>
          </a:p>
        </p:txBody>
      </p:sp>
      <p:sp>
        <p:nvSpPr>
          <p:cNvPr id="284" name="Google Shape;284;p40"/>
          <p:cNvSpPr txBox="1">
            <a:spLocks noGrp="1"/>
          </p:cNvSpPr>
          <p:nvPr>
            <p:ph type="subTitle" idx="2"/>
          </p:nvPr>
        </p:nvSpPr>
        <p:spPr>
          <a:xfrm>
            <a:off x="275664" y="309634"/>
            <a:ext cx="3231996" cy="1188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- Nhập môn học máy 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Lớp: CQ2018/21 – Học kì II/ 2020-2021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/>
              <a:t>Giảng</a:t>
            </a:r>
            <a:r>
              <a:rPr lang="en-US" sz="1200" b="1" dirty="0"/>
              <a:t> </a:t>
            </a:r>
            <a:r>
              <a:rPr lang="en-US" sz="1200" b="1" dirty="0" err="1"/>
              <a:t>viên</a:t>
            </a:r>
            <a:r>
              <a:rPr lang="en-US" sz="1200" dirty="0"/>
              <a:t>: </a:t>
            </a:r>
            <a:r>
              <a:rPr lang="en-US" sz="1200" dirty="0" err="1"/>
              <a:t>Bùi</a:t>
            </a:r>
            <a:r>
              <a:rPr lang="en-US" sz="1200" dirty="0"/>
              <a:t> </a:t>
            </a:r>
            <a:r>
              <a:rPr lang="en-US" sz="1200" dirty="0" err="1"/>
              <a:t>Tiến</a:t>
            </a:r>
            <a:r>
              <a:rPr lang="en-US" sz="1200" dirty="0"/>
              <a:t> </a:t>
            </a:r>
            <a:r>
              <a:rPr lang="en-US" sz="1200" dirty="0" err="1"/>
              <a:t>Lên</a:t>
            </a:r>
            <a:endParaRPr lang="vi-VN" sz="1200" dirty="0"/>
          </a:p>
        </p:txBody>
      </p:sp>
      <p:cxnSp>
        <p:nvCxnSpPr>
          <p:cNvPr id="285" name="Google Shape;285;p40"/>
          <p:cNvCxnSpPr/>
          <p:nvPr/>
        </p:nvCxnSpPr>
        <p:spPr>
          <a:xfrm>
            <a:off x="1659750" y="1528552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40"/>
          <p:cNvCxnSpPr/>
          <p:nvPr/>
        </p:nvCxnSpPr>
        <p:spPr>
          <a:xfrm>
            <a:off x="1659800" y="3931630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283;p40">
            <a:extLst>
              <a:ext uri="{FF2B5EF4-FFF2-40B4-BE49-F238E27FC236}">
                <a16:creationId xmlns:a16="http://schemas.microsoft.com/office/drawing/2014/main" id="{125ED6CE-50FD-4207-9EEA-B592C6E38686}"/>
              </a:ext>
            </a:extLst>
          </p:cNvPr>
          <p:cNvSpPr txBox="1">
            <a:spLocks/>
          </p:cNvSpPr>
          <p:nvPr/>
        </p:nvSpPr>
        <p:spPr>
          <a:xfrm>
            <a:off x="6031006" y="4480515"/>
            <a:ext cx="259304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TP.Hồ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Minh, </a:t>
            </a:r>
            <a:r>
              <a:rPr lang="en-US" dirty="0" err="1"/>
              <a:t>ngày</a:t>
            </a:r>
            <a:r>
              <a:rPr lang="en-US" dirty="0"/>
              <a:t> 14/7/2021</a:t>
            </a:r>
          </a:p>
        </p:txBody>
      </p:sp>
      <p:sp>
        <p:nvSpPr>
          <p:cNvPr id="8" name="Google Shape;283;p40">
            <a:extLst>
              <a:ext uri="{FF2B5EF4-FFF2-40B4-BE49-F238E27FC236}">
                <a16:creationId xmlns:a16="http://schemas.microsoft.com/office/drawing/2014/main" id="{4DEF799B-E144-403A-873D-4ABC39C5BB08}"/>
              </a:ext>
            </a:extLst>
          </p:cNvPr>
          <p:cNvSpPr txBox="1">
            <a:spLocks/>
          </p:cNvSpPr>
          <p:nvPr/>
        </p:nvSpPr>
        <p:spPr>
          <a:xfrm>
            <a:off x="4515950" y="3313854"/>
            <a:ext cx="3231997" cy="53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18120584 – </a:t>
            </a:r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Thục</a:t>
            </a:r>
            <a:br>
              <a:rPr lang="en-US" dirty="0"/>
            </a:br>
            <a:r>
              <a:rPr lang="en-US" dirty="0"/>
              <a:t>18120579 – Đặng Minh </a:t>
            </a:r>
            <a:r>
              <a:rPr lang="en-US" dirty="0" err="1"/>
              <a:t>Thọ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238575" y="463186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  <a:endParaRPr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1042CD-D5A1-461D-B31F-6F72C063FD22}"/>
              </a:ext>
            </a:extLst>
          </p:cNvPr>
          <p:cNvSpPr txBox="1"/>
          <p:nvPr/>
        </p:nvSpPr>
        <p:spPr>
          <a:xfrm>
            <a:off x="1072055" y="1201370"/>
            <a:ext cx="72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arlow" panose="020B0604020202020204" charset="0"/>
              </a:rPr>
              <a:t>Đặc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trưng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của</a:t>
            </a:r>
            <a:r>
              <a:rPr lang="en-US" b="1" dirty="0">
                <a:latin typeface="Barlow" panose="020B0604020202020204" charset="0"/>
              </a:rPr>
              <a:t> CNN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8A4ED47-D598-499B-8448-2E29E9E6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0" y="1715447"/>
            <a:ext cx="3706692" cy="311699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38DFE0B-C3B3-46B5-8A05-1142312B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734" y="1715447"/>
            <a:ext cx="4578162" cy="32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0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238575" y="463186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  <a:endParaRPr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1042CD-D5A1-461D-B31F-6F72C063FD22}"/>
              </a:ext>
            </a:extLst>
          </p:cNvPr>
          <p:cNvSpPr txBox="1"/>
          <p:nvPr/>
        </p:nvSpPr>
        <p:spPr>
          <a:xfrm>
            <a:off x="1072055" y="1201370"/>
            <a:ext cx="72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arlow" panose="020B0604020202020204" charset="0"/>
              </a:rPr>
              <a:t>Các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lớp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cơ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bản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của</a:t>
            </a:r>
            <a:r>
              <a:rPr lang="en-US" b="1" dirty="0">
                <a:latin typeface="Barlow" panose="020B0604020202020204" charset="0"/>
              </a:rPr>
              <a:t> CNN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B928EDE-EFE6-4BE1-ADF7-C2B0D1AE21D1}"/>
              </a:ext>
            </a:extLst>
          </p:cNvPr>
          <p:cNvSpPr txBox="1"/>
          <p:nvPr/>
        </p:nvSpPr>
        <p:spPr>
          <a:xfrm>
            <a:off x="893380" y="1666179"/>
            <a:ext cx="224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Convolutional layer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2C60F9-2C70-45BF-BF21-2187FEDB7F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56" y="2130988"/>
            <a:ext cx="3641647" cy="265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FD19398-2F8E-4AEC-9011-68B2DE1C7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378" y="1798262"/>
            <a:ext cx="4077269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238575" y="463186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  <a:endParaRPr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1042CD-D5A1-461D-B31F-6F72C063FD22}"/>
              </a:ext>
            </a:extLst>
          </p:cNvPr>
          <p:cNvSpPr txBox="1"/>
          <p:nvPr/>
        </p:nvSpPr>
        <p:spPr>
          <a:xfrm>
            <a:off x="1072055" y="1201370"/>
            <a:ext cx="72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arlow" panose="020B0604020202020204" charset="0"/>
              </a:rPr>
              <a:t>Các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lớp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cơ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bản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của</a:t>
            </a:r>
            <a:r>
              <a:rPr lang="en-US" b="1" dirty="0">
                <a:latin typeface="Barlow" panose="020B0604020202020204" charset="0"/>
              </a:rPr>
              <a:t> CNN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B928EDE-EFE6-4BE1-ADF7-C2B0D1AE21D1}"/>
              </a:ext>
            </a:extLst>
          </p:cNvPr>
          <p:cNvSpPr txBox="1"/>
          <p:nvPr/>
        </p:nvSpPr>
        <p:spPr>
          <a:xfrm>
            <a:off x="893380" y="1666179"/>
            <a:ext cx="224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Pooling layer</a:t>
            </a:r>
          </a:p>
        </p:txBody>
      </p:sp>
      <p:pic>
        <p:nvPicPr>
          <p:cNvPr id="4098" name="Picture 2" descr="Pooling layer operation oproaches 1) Pooling layers: For the function... |  Download Scientific Diagram">
            <a:extLst>
              <a:ext uri="{FF2B5EF4-FFF2-40B4-BE49-F238E27FC236}">
                <a16:creationId xmlns:a16="http://schemas.microsoft.com/office/drawing/2014/main" id="{34739ADD-EECE-447C-BD71-FD2EE09C5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31" y="2130988"/>
            <a:ext cx="3597169" cy="254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4410A82-28BB-40B8-B499-3E47E0E37A48}"/>
              </a:ext>
            </a:extLst>
          </p:cNvPr>
          <p:cNvSpPr txBox="1"/>
          <p:nvPr/>
        </p:nvSpPr>
        <p:spPr>
          <a:xfrm>
            <a:off x="5605423" y="1666179"/>
            <a:ext cx="2249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Fully connected layer</a:t>
            </a:r>
          </a:p>
        </p:txBody>
      </p:sp>
      <p:pic>
        <p:nvPicPr>
          <p:cNvPr id="4102" name="Picture 6" descr="Example of fully-connected neural network. | Download Scientific Diagram">
            <a:extLst>
              <a:ext uri="{FF2B5EF4-FFF2-40B4-BE49-F238E27FC236}">
                <a16:creationId xmlns:a16="http://schemas.microsoft.com/office/drawing/2014/main" id="{7452A476-1830-4C1F-AF46-C30F0B924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66" y="2257891"/>
            <a:ext cx="3801514" cy="23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571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796278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BÀI BÁO (PAPER)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0000700000000000000" charset="0"/>
                <a:ea typeface="Barlow SemiBold"/>
                <a:cs typeface="Barlow SemiBold"/>
                <a:sym typeface="Barlow SemiBold"/>
              </a:rPr>
              <a:t>Tuesday</a:t>
            </a:r>
            <a:endParaRPr dirty="0">
              <a:latin typeface="Barlow SemiBold" panose="00000700000000000000" charset="0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14.07.2021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5293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840005" y="61718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Giới</a:t>
            </a:r>
            <a:r>
              <a:rPr lang="en-US" dirty="0"/>
              <a:t> </a:t>
            </a:r>
            <a:r>
              <a:rPr lang="en-US" dirty="0" err="1"/>
              <a:t>thiệu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bài</a:t>
            </a:r>
            <a:r>
              <a:rPr lang="en-US" dirty="0"/>
              <a:t> </a:t>
            </a:r>
            <a:r>
              <a:rPr lang="en-US" dirty="0" err="1"/>
              <a:t>báo</a:t>
            </a:r>
            <a:endParaRPr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B8FE210-43B3-416C-ABF0-1581F3FE2DC9}"/>
              </a:ext>
            </a:extLst>
          </p:cNvPr>
          <p:cNvSpPr txBox="1"/>
          <p:nvPr/>
        </p:nvSpPr>
        <p:spPr>
          <a:xfrm>
            <a:off x="1003738" y="924658"/>
            <a:ext cx="71365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latin typeface="Barlow" panose="020B0604020202020204" charset="0"/>
              </a:rPr>
              <a:t>Tên</a:t>
            </a:r>
            <a:r>
              <a:rPr lang="en-US" sz="1500" b="1" dirty="0">
                <a:latin typeface="Barlow" panose="020B0604020202020204" charset="0"/>
              </a:rPr>
              <a:t> </a:t>
            </a:r>
            <a:r>
              <a:rPr lang="en-US" sz="1500" b="1" dirty="0" err="1">
                <a:latin typeface="Barlow" panose="020B0604020202020204" charset="0"/>
              </a:rPr>
              <a:t>bài</a:t>
            </a:r>
            <a:r>
              <a:rPr lang="en-US" sz="1500" b="1" dirty="0">
                <a:latin typeface="Barlow" panose="020B0604020202020204" charset="0"/>
              </a:rPr>
              <a:t> </a:t>
            </a:r>
            <a:r>
              <a:rPr lang="en-US" sz="1500" b="1" dirty="0" err="1">
                <a:latin typeface="Barlow" panose="020B0604020202020204" charset="0"/>
              </a:rPr>
              <a:t>báo</a:t>
            </a:r>
            <a:r>
              <a:rPr lang="en-US" sz="1500" dirty="0">
                <a:latin typeface="Barlow" panose="020B0604020202020204" charset="0"/>
              </a:rPr>
              <a:t>: 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Barlow" panose="020B0604020202020204" charset="0"/>
              </a:rPr>
              <a:t>A Neural Algorithm of Artistic Style.</a:t>
            </a:r>
          </a:p>
          <a:p>
            <a:r>
              <a:rPr lang="en-US" sz="1500" b="1" dirty="0" err="1">
                <a:latin typeface="Barlow" panose="020B0604020202020204" charset="0"/>
              </a:rPr>
              <a:t>Nhóm</a:t>
            </a:r>
            <a:r>
              <a:rPr lang="en-US" sz="1500" b="1" dirty="0">
                <a:latin typeface="Barlow" panose="020B0604020202020204" charset="0"/>
              </a:rPr>
              <a:t> </a:t>
            </a:r>
            <a:r>
              <a:rPr lang="en-US" sz="1500" b="1" dirty="0" err="1">
                <a:latin typeface="Barlow" panose="020B0604020202020204" charset="0"/>
              </a:rPr>
              <a:t>tác</a:t>
            </a:r>
            <a:r>
              <a:rPr lang="en-US" sz="1500" b="1" dirty="0">
                <a:latin typeface="Barlow" panose="020B0604020202020204" charset="0"/>
              </a:rPr>
              <a:t> </a:t>
            </a:r>
            <a:r>
              <a:rPr lang="en-US" sz="1500" b="1" dirty="0" err="1">
                <a:latin typeface="Barlow" panose="020B0604020202020204" charset="0"/>
              </a:rPr>
              <a:t>gia</a:t>
            </a:r>
            <a:r>
              <a:rPr lang="en-US" sz="1500" b="1" dirty="0">
                <a:latin typeface="Barlow" panose="020B0604020202020204" charset="0"/>
              </a:rPr>
              <a:t>̉</a:t>
            </a:r>
            <a:r>
              <a:rPr lang="en-US" sz="1500" dirty="0">
                <a:latin typeface="Barlow" panose="020B0604020202020204" charset="0"/>
              </a:rPr>
              <a:t>: Leon A. </a:t>
            </a:r>
            <a:r>
              <a:rPr lang="en-US" sz="1500" dirty="0" err="1">
                <a:latin typeface="Barlow" panose="020B0604020202020204" charset="0"/>
              </a:rPr>
              <a:t>Gatys</a:t>
            </a:r>
            <a:r>
              <a:rPr lang="en-US" sz="1500" dirty="0">
                <a:latin typeface="Barlow" panose="020B0604020202020204" charset="0"/>
              </a:rPr>
              <a:t>, Alexander S. Ecker, Matthias </a:t>
            </a:r>
            <a:r>
              <a:rPr lang="en-US" sz="1500" dirty="0" err="1">
                <a:latin typeface="Barlow" panose="020B0604020202020204" charset="0"/>
              </a:rPr>
              <a:t>Bethge</a:t>
            </a:r>
            <a:br>
              <a:rPr lang="en-US" sz="1500" dirty="0">
                <a:latin typeface="Barlow" panose="020B0604020202020204" charset="0"/>
              </a:rPr>
            </a:br>
            <a:r>
              <a:rPr lang="en-US" sz="1500" dirty="0">
                <a:latin typeface="Barlow" panose="020B0604020202020204" charset="0"/>
              </a:rPr>
              <a:t>	         </a:t>
            </a:r>
            <a:r>
              <a:rPr lang="en-US" sz="1500" dirty="0" err="1">
                <a:latin typeface="Barlow" panose="020B0604020202020204" charset="0"/>
              </a:rPr>
              <a:t>từ</a:t>
            </a:r>
            <a:r>
              <a:rPr lang="en-US" sz="1500" dirty="0">
                <a:latin typeface="Barlow" panose="020B0604020202020204" charset="0"/>
              </a:rPr>
              <a:t> </a:t>
            </a:r>
            <a:r>
              <a:rPr lang="en-US" sz="1500" dirty="0" err="1">
                <a:latin typeface="Barlow" panose="020B0604020202020204" charset="0"/>
              </a:rPr>
              <a:t>đại</a:t>
            </a:r>
            <a:r>
              <a:rPr lang="en-US" sz="1500" dirty="0">
                <a:latin typeface="Barlow" panose="020B0604020202020204" charset="0"/>
              </a:rPr>
              <a:t> </a:t>
            </a:r>
            <a:r>
              <a:rPr lang="en-US" sz="1500" dirty="0" err="1">
                <a:latin typeface="Barlow" panose="020B0604020202020204" charset="0"/>
              </a:rPr>
              <a:t>học</a:t>
            </a:r>
            <a:r>
              <a:rPr lang="en-US" sz="1500" dirty="0">
                <a:latin typeface="Barlow" panose="020B0604020202020204" charset="0"/>
              </a:rPr>
              <a:t> Tubingen, </a:t>
            </a:r>
            <a:r>
              <a:rPr lang="en-US" sz="1500" dirty="0" err="1">
                <a:latin typeface="Barlow" panose="020B0604020202020204" charset="0"/>
              </a:rPr>
              <a:t>Đức</a:t>
            </a:r>
            <a:endParaRPr lang="en-US" sz="1500" b="0" i="0" dirty="0">
              <a:solidFill>
                <a:srgbClr val="000000"/>
              </a:solidFill>
              <a:effectLst/>
              <a:latin typeface="Barlow" panose="020B0604020202020204" charset="0"/>
            </a:endParaRPr>
          </a:p>
          <a:p>
            <a:endParaRPr lang="en-US" sz="1500" dirty="0">
              <a:latin typeface="Barlow" panose="020B0604020202020204" charset="0"/>
            </a:endParaRPr>
          </a:p>
        </p:txBody>
      </p:sp>
      <p:sp>
        <p:nvSpPr>
          <p:cNvPr id="5" name="Google Shape;346;p45">
            <a:extLst>
              <a:ext uri="{FF2B5EF4-FFF2-40B4-BE49-F238E27FC236}">
                <a16:creationId xmlns:a16="http://schemas.microsoft.com/office/drawing/2014/main" id="{A1A9251C-DE2C-45F0-8BAC-81EA8FF0DAE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3738" y="1807537"/>
            <a:ext cx="6561887" cy="30216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paper </a:t>
            </a:r>
            <a:r>
              <a:rPr lang="en-US" dirty="0" err="1"/>
              <a:t>đề</a:t>
            </a:r>
            <a:r>
              <a:rPr lang="en-US" dirty="0"/>
              <a:t> ra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đồi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(texture transfer algorithm)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feature representation </a:t>
            </a:r>
            <a:r>
              <a:rPr lang="en-US" dirty="0" err="1"/>
              <a:t>của</a:t>
            </a:r>
            <a:r>
              <a:rPr lang="en-US" dirty="0"/>
              <a:t> CNN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thỏa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ảnh</a:t>
            </a:r>
            <a:r>
              <a:rPr lang="en-US" dirty="0"/>
              <a:t> content </a:t>
            </a:r>
            <a:r>
              <a:rPr lang="en-US" dirty="0" err="1"/>
              <a:t>và</a:t>
            </a:r>
            <a:r>
              <a:rPr lang="en-US" dirty="0"/>
              <a:t> style (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),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Loss function: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3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Content representation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Style  representation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Style transfer</a:t>
            </a:r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235A2-9363-4A39-A32E-82EDE8C3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09" y="3405157"/>
            <a:ext cx="497274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3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840005" y="61718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Giới</a:t>
            </a:r>
            <a:r>
              <a:rPr lang="en-US" dirty="0"/>
              <a:t> </a:t>
            </a:r>
            <a:r>
              <a:rPr lang="en-US" dirty="0" err="1"/>
              <a:t>thiệu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bài</a:t>
            </a:r>
            <a:r>
              <a:rPr lang="en-US" dirty="0"/>
              <a:t> </a:t>
            </a:r>
            <a:r>
              <a:rPr lang="en-US" dirty="0" err="1"/>
              <a:t>báo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235A2-9363-4A39-A32E-82EDE8C36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33" y="2347881"/>
            <a:ext cx="4972744" cy="447737"/>
          </a:xfrm>
          <a:prstGeom prst="rect">
            <a:avLst/>
          </a:prstGeom>
        </p:spPr>
      </p:pic>
      <p:sp>
        <p:nvSpPr>
          <p:cNvPr id="7" name="Google Shape;346;p45">
            <a:extLst>
              <a:ext uri="{FF2B5EF4-FFF2-40B4-BE49-F238E27FC236}">
                <a16:creationId xmlns:a16="http://schemas.microsoft.com/office/drawing/2014/main" id="{56C02FDB-320F-421E-AF7D-A2BB8B52AD0B}"/>
              </a:ext>
            </a:extLst>
          </p:cNvPr>
          <p:cNvSpPr txBox="1">
            <a:spLocks/>
          </p:cNvSpPr>
          <p:nvPr/>
        </p:nvSpPr>
        <p:spPr>
          <a:xfrm>
            <a:off x="937636" y="3433720"/>
            <a:ext cx="1614487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i="1"/>
              <a:t>White noise image</a:t>
            </a:r>
            <a:endParaRPr lang="en-US" i="1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1C7742E-26F7-4458-9EF9-A355A830C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05" y="1559556"/>
            <a:ext cx="1776413" cy="1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328318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6143590" y="1082403"/>
            <a:ext cx="2619165" cy="2332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/>
              <a:t>VGG-19 Network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(object recognition),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train,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Fully connected layer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Mỗi</a:t>
            </a:r>
            <a:r>
              <a:rPr lang="en-US" sz="1400" dirty="0"/>
              <a:t> convolutional layer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mạng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có</a:t>
            </a:r>
            <a:r>
              <a:rPr lang="en-US" sz="1400" dirty="0"/>
              <a:t> 1 </a:t>
            </a:r>
            <a:r>
              <a:rPr lang="en-US" sz="1400" dirty="0" err="1"/>
              <a:t>bộ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kernel (filter) </a:t>
            </a:r>
            <a:r>
              <a:rPr lang="en-US" sz="1400" dirty="0" err="1"/>
              <a:t>khác</a:t>
            </a:r>
            <a:r>
              <a:rPr lang="en-US" sz="1400" dirty="0"/>
              <a:t> </a:t>
            </a:r>
            <a:r>
              <a:rPr lang="en-US" sz="1400" dirty="0" err="1"/>
              <a:t>nhau</a:t>
            </a:r>
            <a:r>
              <a:rPr lang="en-US" sz="1400" dirty="0"/>
              <a:t>,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phức</a:t>
            </a:r>
            <a:r>
              <a:rPr lang="en-US" sz="1400" dirty="0"/>
              <a:t> </a:t>
            </a:r>
            <a:r>
              <a:rPr lang="en-US" sz="1400" dirty="0" err="1"/>
              <a:t>tạp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tăng</a:t>
            </a:r>
            <a:r>
              <a:rPr lang="en-US" sz="1400" dirty="0"/>
              <a:t> </a:t>
            </a:r>
            <a:r>
              <a:rPr lang="en-US" sz="1400" dirty="0" err="1"/>
              <a:t>dần</a:t>
            </a:r>
            <a:r>
              <a:rPr lang="en-US" sz="1400" dirty="0"/>
              <a:t> </a:t>
            </a:r>
            <a:r>
              <a:rPr lang="en-US" sz="1400" dirty="0" err="1"/>
              <a:t>theo</a:t>
            </a:r>
            <a:r>
              <a:rPr lang="en-US" sz="1400" dirty="0"/>
              <a:t> </a:t>
            </a:r>
            <a:r>
              <a:rPr lang="en-US" sz="1400" dirty="0" err="1"/>
              <a:t>độ</a:t>
            </a:r>
            <a:r>
              <a:rPr lang="en-US" sz="1400" dirty="0"/>
              <a:t> </a:t>
            </a:r>
            <a:r>
              <a:rPr lang="en-US" sz="1400" dirty="0" err="1"/>
              <a:t>sâu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mạng</a:t>
            </a:r>
            <a:endParaRPr lang="en-US" dirty="0"/>
          </a:p>
        </p:txBody>
      </p:sp>
      <p:pic>
        <p:nvPicPr>
          <p:cNvPr id="1026" name="Picture 2" descr="Illustration of the network architecture of VGG-19 model: conv means... |  Download Scientific Diagram">
            <a:extLst>
              <a:ext uri="{FF2B5EF4-FFF2-40B4-BE49-F238E27FC236}">
                <a16:creationId xmlns:a16="http://schemas.microsoft.com/office/drawing/2014/main" id="{172EFE28-E637-4E8D-8E32-CF9885700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4" y="1082402"/>
            <a:ext cx="5195400" cy="29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0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REPRESENTATION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6" name="Google Shape;346;p4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6500813" y="883362"/>
                <a:ext cx="2093471" cy="341717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/>
                  <a:t>Cho content image </a:t>
                </a:r>
                <a:r>
                  <a:rPr lang="en-US" sz="1400" dirty="0"/>
                  <a:t>qua convolutional layer, ta </a:t>
                </a:r>
                <a:r>
                  <a:rPr lang="en-US" sz="1400" dirty="0" err="1"/>
                  <a:t>sẽ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được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các</a:t>
                </a:r>
                <a:r>
                  <a:rPr lang="en-US" sz="1400" dirty="0"/>
                  <a:t> feature map. Filter </a:t>
                </a:r>
                <a:r>
                  <a:rPr lang="en-US" sz="1400" dirty="0" err="1"/>
                  <a:t>khác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nhau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sẽ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cho</a:t>
                </a:r>
                <a:r>
                  <a:rPr lang="en-US" sz="1400" dirty="0"/>
                  <a:t> ra feature map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lang="vi-VN" sz="1400" dirty="0"/>
              </a:p>
              <a:p>
                <a:pPr marL="285750" lvl="0" indent="-285750">
                  <a:buFontTx/>
                  <a:buChar char="-"/>
                </a:pPr>
                <a:r>
                  <a:rPr lang="vi-VN" sz="1400" dirty="0"/>
                  <a:t>Một</a:t>
                </a:r>
                <a:r>
                  <a:rPr lang="en-US" sz="1400" dirty="0"/>
                  <a:t> convolutional</a:t>
                </a:r>
                <a:r>
                  <a:rPr lang="vi-VN" sz="1400" dirty="0"/>
                  <a:t> lay</a:t>
                </a:r>
                <a:r>
                  <a:rPr lang="vi-VN" dirty="0"/>
                  <a:t>er </a:t>
                </a:r>
                <a14:m>
                  <m:oMath xmlns:m="http://schemas.openxmlformats.org/officeDocument/2006/math">
                    <m:r>
                      <a:rPr lang="vi-V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vi-VN" dirty="0"/>
                  <a:t> </a:t>
                </a:r>
                <a:r>
                  <a:rPr lang="vi-VN" dirty="0" err="1"/>
                  <a:t>với</a:t>
                </a:r>
                <a:r>
                  <a:rPr lang="vi-V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ar-AE" i="1" dirty="0"/>
                  <a:t> </a:t>
                </a:r>
                <a:r>
                  <a:rPr lang="vi-VN" dirty="0"/>
                  <a:t>filter </a:t>
                </a:r>
                <a:r>
                  <a:rPr lang="vi-VN" dirty="0" err="1"/>
                  <a:t>khác</a:t>
                </a:r>
                <a:r>
                  <a:rPr lang="vi-VN" dirty="0"/>
                  <a:t> </a:t>
                </a:r>
                <a:r>
                  <a:rPr lang="vi-VN" dirty="0" err="1"/>
                  <a:t>nhau</a:t>
                </a:r>
                <a:r>
                  <a:rPr lang="vi-VN" dirty="0"/>
                  <a:t>, </a:t>
                </a:r>
                <a:r>
                  <a:rPr lang="vi-VN" dirty="0" err="1"/>
                  <a:t>sau</a:t>
                </a:r>
                <a:r>
                  <a:rPr lang="vi-VN" dirty="0"/>
                  <a:t> </a:t>
                </a:r>
                <a:r>
                  <a:rPr lang="vi-VN" dirty="0" err="1"/>
                  <a:t>khi</a:t>
                </a:r>
                <a:r>
                  <a:rPr lang="vi-VN" dirty="0"/>
                  <a:t> </a:t>
                </a:r>
                <a:r>
                  <a:rPr lang="vi-VN" dirty="0" err="1"/>
                  <a:t>cho</a:t>
                </a:r>
                <a:r>
                  <a:rPr lang="vi-VN" dirty="0"/>
                  <a:t> input qua ta </a:t>
                </a:r>
                <a:r>
                  <a:rPr lang="vi-VN" dirty="0" err="1"/>
                  <a:t>sẽ</a:t>
                </a:r>
                <a:r>
                  <a:rPr lang="vi-VN" dirty="0"/>
                  <a:t> </a:t>
                </a:r>
                <a:r>
                  <a:rPr lang="vi-VN" dirty="0" err="1"/>
                  <a:t>được</a:t>
                </a:r>
                <a:r>
                  <a:rPr lang="vi-V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vi-VN" dirty="0"/>
                  <a:t>bộ feature maps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</a:t>
                </a:r>
                <a:r>
                  <a:rPr lang="en-US" dirty="0" err="1"/>
                  <a:t>nhau</a:t>
                </a:r>
                <a:r>
                  <a:rPr lang="vi-VN" dirty="0"/>
                  <a:t>, mỗi bộ có kích thước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ar-AE" dirty="0"/>
                  <a:t> - </a:t>
                </a:r>
                <a:r>
                  <a:rPr lang="vi-VN" dirty="0" err="1"/>
                  <a:t>kích</a:t>
                </a:r>
                <a:r>
                  <a:rPr lang="vi-VN" dirty="0"/>
                  <a:t> </a:t>
                </a:r>
                <a:r>
                  <a:rPr lang="vi-VN" dirty="0" err="1"/>
                  <a:t>thước</a:t>
                </a:r>
                <a:r>
                  <a:rPr lang="vi-VN" dirty="0"/>
                  <a:t> </a:t>
                </a:r>
                <a:r>
                  <a:rPr lang="vi-VN" dirty="0" err="1"/>
                  <a:t>của</a:t>
                </a:r>
                <a:r>
                  <a:rPr lang="vi-VN" dirty="0"/>
                  <a:t> input</a:t>
                </a:r>
                <a:endParaRPr lang="vi-VN" sz="1400" i="1" dirty="0"/>
              </a:p>
            </p:txBody>
          </p:sp>
        </mc:Choice>
        <mc:Fallback>
          <p:sp>
            <p:nvSpPr>
              <p:cNvPr id="346" name="Google Shape;346;p4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500813" y="883362"/>
                <a:ext cx="2093471" cy="3417176"/>
              </a:xfrm>
              <a:prstGeom prst="rect">
                <a:avLst/>
              </a:prstGeom>
              <a:blipFill>
                <a:blip r:embed="rId3"/>
                <a:stretch>
                  <a:fillRect l="-5814" t="-5179" r="-1453" b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632053-5AA4-4E1B-B324-F48876F65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47" y="883362"/>
            <a:ext cx="5497116" cy="2504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413" y="3667169"/>
                <a:ext cx="5195400" cy="8875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dirty="0"/>
                  <a:t>Từ </a:t>
                </a:r>
                <a:r>
                  <a:rPr lang="en-US" dirty="0" err="1"/>
                  <a:t>đó</a:t>
                </a:r>
                <a:r>
                  <a:rPr lang="en-US" dirty="0"/>
                  <a:t>, </a:t>
                </a:r>
                <a:r>
                  <a:rPr lang="en-US" dirty="0" err="1"/>
                  <a:t>chúng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lưu</a:t>
                </a:r>
                <a:r>
                  <a:rPr lang="en-US" dirty="0"/>
                  <a:t> output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mỗi</a:t>
                </a:r>
                <a:r>
                  <a:rPr lang="en-US" dirty="0"/>
                  <a:t> convolution layer </a:t>
                </a:r>
                <a:r>
                  <a:rPr lang="en-US" dirty="0" err="1"/>
                  <a:t>bằng</a:t>
                </a:r>
                <a:r>
                  <a:rPr lang="en-US" dirty="0"/>
                  <a:t> ma </a:t>
                </a:r>
                <a:r>
                  <a:rPr lang="en-US" dirty="0" err="1"/>
                  <a:t>trận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i="1" dirty="0"/>
                  <a:t>,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output </a:t>
                </a:r>
                <a:r>
                  <a:rPr lang="en-US" dirty="0" err="1"/>
                  <a:t>tại</a:t>
                </a:r>
                <a:r>
                  <a:rPr lang="en-US" dirty="0"/>
                  <a:t> </a:t>
                </a:r>
                <a:r>
                  <a:rPr lang="en-US" dirty="0" err="1"/>
                  <a:t>vị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đưa</a:t>
                </a:r>
                <a:r>
                  <a:rPr lang="en-US" dirty="0"/>
                  <a:t> qua filter </a:t>
                </a:r>
                <a:r>
                  <a:rPr lang="en-US" dirty="0" err="1"/>
                  <a:t>thứ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dirty="0"/>
                  <a:t> ở 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vi-VN" i="1" dirty="0"/>
              </a:p>
            </p:txBody>
          </p:sp>
        </mc:Choice>
        <mc:Fallback xmlns="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413" y="3667169"/>
                <a:ext cx="5195400" cy="887595"/>
              </a:xfrm>
              <a:prstGeom prst="rect">
                <a:avLst/>
              </a:prstGeom>
              <a:blipFill>
                <a:blip r:embed="rId5"/>
                <a:stretch>
                  <a:fillRect l="-2347" t="-21379" b="-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17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F2B297-261D-4987-910A-867B2764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34" y="3824660"/>
            <a:ext cx="3620363" cy="731296"/>
          </a:xfrm>
          <a:prstGeom prst="rect">
            <a:avLst/>
          </a:prstGeom>
        </p:spPr>
      </p:pic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REPRESENTATION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715" y="2852657"/>
                <a:ext cx="5322447" cy="2128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dirty="0"/>
                  <a:t>Gọi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lượt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gốc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visualize ở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và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lượt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ma </a:t>
                </a:r>
                <a:r>
                  <a:rPr lang="en-US" dirty="0" err="1"/>
                  <a:t>trận</a:t>
                </a:r>
                <a:r>
                  <a:rPr lang="en-US" dirty="0"/>
                  <a:t> </a:t>
                </a:r>
                <a:r>
                  <a:rPr lang="en-US" dirty="0" err="1"/>
                  <a:t>lưu</a:t>
                </a:r>
                <a:r>
                  <a:rPr lang="en-US" dirty="0"/>
                  <a:t> output </a:t>
                </a:r>
                <a:r>
                  <a:rPr lang="en-US" dirty="0" err="1"/>
                  <a:t>của</a:t>
                </a:r>
                <a:r>
                  <a:rPr lang="en-US" dirty="0"/>
                  <a:t> 2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qua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i="1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Loss function: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Dùng</a:t>
                </a:r>
                <a:r>
                  <a:rPr lang="en-US" dirty="0"/>
                  <a:t> Gradient Descent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cực</a:t>
                </a:r>
                <a:r>
                  <a:rPr lang="en-US" dirty="0"/>
                  <a:t> </a:t>
                </a:r>
                <a:r>
                  <a:rPr lang="en-US" dirty="0" err="1"/>
                  <a:t>tiểu</a:t>
                </a:r>
                <a:r>
                  <a:rPr lang="en-US" dirty="0"/>
                  <a:t> </a:t>
                </a:r>
                <a:r>
                  <a:rPr lang="en-US" dirty="0" err="1"/>
                  <a:t>hóa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loss</a:t>
                </a:r>
                <a:endParaRPr lang="vi-VN" dirty="0"/>
              </a:p>
            </p:txBody>
          </p:sp>
        </mc:Choice>
        <mc:Fallback xmlns="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15" y="2852657"/>
                <a:ext cx="5322447" cy="2128963"/>
              </a:xfrm>
              <a:prstGeom prst="rect">
                <a:avLst/>
              </a:prstGeom>
              <a:blipFill>
                <a:blip r:embed="rId4"/>
                <a:stretch>
                  <a:fillRect l="-2291" t="-3725" r="-229" b="-22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276A8978-9307-40CC-B843-357D83AA5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16" y="883362"/>
            <a:ext cx="5706530" cy="177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346;p45">
            <a:extLst>
              <a:ext uri="{FF2B5EF4-FFF2-40B4-BE49-F238E27FC236}">
                <a16:creationId xmlns:a16="http://schemas.microsoft.com/office/drawing/2014/main" id="{7326B61F-62C9-4DA3-989D-8CE5D7FA4C66}"/>
              </a:ext>
            </a:extLst>
          </p:cNvPr>
          <p:cNvSpPr txBox="1">
            <a:spLocks/>
          </p:cNvSpPr>
          <p:nvPr/>
        </p:nvSpPr>
        <p:spPr>
          <a:xfrm>
            <a:off x="642937" y="2588376"/>
            <a:ext cx="1614487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conv1_1</a:t>
            </a:r>
          </a:p>
        </p:txBody>
      </p:sp>
      <p:sp>
        <p:nvSpPr>
          <p:cNvPr id="10" name="Google Shape;346;p45">
            <a:extLst>
              <a:ext uri="{FF2B5EF4-FFF2-40B4-BE49-F238E27FC236}">
                <a16:creationId xmlns:a16="http://schemas.microsoft.com/office/drawing/2014/main" id="{11236962-4ABA-4296-B804-1B6F2AEBFF85}"/>
              </a:ext>
            </a:extLst>
          </p:cNvPr>
          <p:cNvSpPr txBox="1">
            <a:spLocks/>
          </p:cNvSpPr>
          <p:nvPr/>
        </p:nvSpPr>
        <p:spPr>
          <a:xfrm>
            <a:off x="2595737" y="2588376"/>
            <a:ext cx="1614487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conv3_1</a:t>
            </a:r>
          </a:p>
        </p:txBody>
      </p:sp>
      <p:sp>
        <p:nvSpPr>
          <p:cNvPr id="11" name="Google Shape;346;p45">
            <a:extLst>
              <a:ext uri="{FF2B5EF4-FFF2-40B4-BE49-F238E27FC236}">
                <a16:creationId xmlns:a16="http://schemas.microsoft.com/office/drawing/2014/main" id="{36644DED-110E-4EA5-86B6-010613214A70}"/>
              </a:ext>
            </a:extLst>
          </p:cNvPr>
          <p:cNvSpPr txBox="1">
            <a:spLocks/>
          </p:cNvSpPr>
          <p:nvPr/>
        </p:nvSpPr>
        <p:spPr>
          <a:xfrm>
            <a:off x="4519876" y="2588375"/>
            <a:ext cx="1614487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conv4_1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4DDB0-4031-4671-9CEB-5E735C29A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881" y="935366"/>
            <a:ext cx="1672403" cy="1672403"/>
          </a:xfrm>
          <a:prstGeom prst="rect">
            <a:avLst/>
          </a:prstGeom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AB2620B7-9C58-4442-BDB6-B20F6A335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8056" y="2607769"/>
            <a:ext cx="740833" cy="321469"/>
          </a:xfrm>
        </p:spPr>
        <p:txBody>
          <a:bodyPr/>
          <a:lstStyle/>
          <a:p>
            <a:pPr algn="ctr"/>
            <a:r>
              <a:rPr lang="en-US" i="1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496973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REPRESENTATION</a:t>
            </a:r>
            <a:endParaRPr dirty="0"/>
          </a:p>
        </p:txBody>
      </p:sp>
      <p:sp>
        <p:nvSpPr>
          <p:cNvPr id="5" name="Google Shape;346;p45">
            <a:extLst>
              <a:ext uri="{FF2B5EF4-FFF2-40B4-BE49-F238E27FC236}">
                <a16:creationId xmlns:a16="http://schemas.microsoft.com/office/drawing/2014/main" id="{DE7926D7-8D29-4235-AB61-1350412632BC}"/>
              </a:ext>
            </a:extLst>
          </p:cNvPr>
          <p:cNvSpPr txBox="1">
            <a:spLocks/>
          </p:cNvSpPr>
          <p:nvPr/>
        </p:nvSpPr>
        <p:spPr>
          <a:xfrm>
            <a:off x="896282" y="3961115"/>
            <a:ext cx="7351434" cy="47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layer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actual-content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paper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output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layer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i="1" dirty="0">
                <a:solidFill>
                  <a:srgbClr val="FF0000"/>
                </a:solidFill>
              </a:rPr>
              <a:t>content representation</a:t>
            </a:r>
            <a:endParaRPr lang="vi-VN" i="1" dirty="0">
              <a:solidFill>
                <a:srgbClr val="FF0000"/>
              </a:solidFill>
            </a:endParaRPr>
          </a:p>
        </p:txBody>
      </p:sp>
      <p:pic>
        <p:nvPicPr>
          <p:cNvPr id="9" name="Picture 2" descr="Illustration of the network architecture of VGG-19 model: conv means... |  Download Scientific Diagram">
            <a:extLst>
              <a:ext uri="{FF2B5EF4-FFF2-40B4-BE49-F238E27FC236}">
                <a16:creationId xmlns:a16="http://schemas.microsoft.com/office/drawing/2014/main" id="{3A27C34A-6756-4F9D-8B1D-AE819934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783" y="709063"/>
            <a:ext cx="6162431" cy="29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642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97;p42">
            <a:extLst>
              <a:ext uri="{FF2B5EF4-FFF2-40B4-BE49-F238E27FC236}">
                <a16:creationId xmlns:a16="http://schemas.microsoft.com/office/drawing/2014/main" id="{53A6FE88-64EC-43C5-9904-924F0EAD43FF}"/>
              </a:ext>
            </a:extLst>
          </p:cNvPr>
          <p:cNvSpPr txBox="1">
            <a:spLocks noGrp="1"/>
          </p:cNvSpPr>
          <p:nvPr/>
        </p:nvSpPr>
        <p:spPr>
          <a:xfrm>
            <a:off x="2095778" y="417787"/>
            <a:ext cx="51954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</a:t>
            </a:r>
            <a:endParaRPr dirty="0"/>
          </a:p>
        </p:txBody>
      </p:sp>
      <p:sp>
        <p:nvSpPr>
          <p:cNvPr id="25" name="Google Shape;298;p42">
            <a:extLst>
              <a:ext uri="{FF2B5EF4-FFF2-40B4-BE49-F238E27FC236}">
                <a16:creationId xmlns:a16="http://schemas.microsoft.com/office/drawing/2014/main" id="{101052EC-FD90-4BB0-9513-135ABC0F1131}"/>
              </a:ext>
            </a:extLst>
          </p:cNvPr>
          <p:cNvSpPr txBox="1">
            <a:spLocks noGrp="1"/>
          </p:cNvSpPr>
          <p:nvPr/>
        </p:nvSpPr>
        <p:spPr>
          <a:xfrm>
            <a:off x="1227930" y="2594588"/>
            <a:ext cx="2692598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99;p42">
            <a:extLst>
              <a:ext uri="{FF2B5EF4-FFF2-40B4-BE49-F238E27FC236}">
                <a16:creationId xmlns:a16="http://schemas.microsoft.com/office/drawing/2014/main" id="{65D77A23-107B-4976-9D13-BA85A911A519}"/>
              </a:ext>
            </a:extLst>
          </p:cNvPr>
          <p:cNvSpPr txBox="1">
            <a:spLocks noGrp="1"/>
          </p:cNvSpPr>
          <p:nvPr/>
        </p:nvSpPr>
        <p:spPr>
          <a:xfrm>
            <a:off x="1265788" y="1838077"/>
            <a:ext cx="223465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Động lực nghiên cứu khoa học</a:t>
            </a:r>
            <a:endParaRPr b="1" dirty="0"/>
          </a:p>
        </p:txBody>
      </p:sp>
      <p:sp>
        <p:nvSpPr>
          <p:cNvPr id="28" name="Google Shape;304;p42">
            <a:extLst>
              <a:ext uri="{FF2B5EF4-FFF2-40B4-BE49-F238E27FC236}">
                <a16:creationId xmlns:a16="http://schemas.microsoft.com/office/drawing/2014/main" id="{ACDE0096-499F-498D-8F6F-CD045EAB705B}"/>
              </a:ext>
            </a:extLst>
          </p:cNvPr>
          <p:cNvSpPr/>
          <p:nvPr/>
        </p:nvSpPr>
        <p:spPr>
          <a:xfrm flipH="1">
            <a:off x="1419624" y="1506496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" name="Google Shape;307;p42">
            <a:extLst>
              <a:ext uri="{FF2B5EF4-FFF2-40B4-BE49-F238E27FC236}">
                <a16:creationId xmlns:a16="http://schemas.microsoft.com/office/drawing/2014/main" id="{585F9AED-4F92-432D-882E-CEABB3DDE700}"/>
              </a:ext>
            </a:extLst>
          </p:cNvPr>
          <p:cNvSpPr txBox="1">
            <a:spLocks noGrp="1"/>
          </p:cNvSpPr>
          <p:nvPr/>
        </p:nvSpPr>
        <p:spPr>
          <a:xfrm>
            <a:off x="1643780" y="1425544"/>
            <a:ext cx="4542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2" name="Google Shape;316;p42">
            <a:extLst>
              <a:ext uri="{FF2B5EF4-FFF2-40B4-BE49-F238E27FC236}">
                <a16:creationId xmlns:a16="http://schemas.microsoft.com/office/drawing/2014/main" id="{9387EBC5-B884-4989-9FD3-86AB2B3A5601}"/>
              </a:ext>
            </a:extLst>
          </p:cNvPr>
          <p:cNvSpPr txBox="1">
            <a:spLocks noGrp="1"/>
          </p:cNvSpPr>
          <p:nvPr/>
        </p:nvSpPr>
        <p:spPr>
          <a:xfrm>
            <a:off x="5962063" y="1421791"/>
            <a:ext cx="4542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" name="Google Shape;319;p42">
            <a:extLst>
              <a:ext uri="{FF2B5EF4-FFF2-40B4-BE49-F238E27FC236}">
                <a16:creationId xmlns:a16="http://schemas.microsoft.com/office/drawing/2014/main" id="{962CAEC2-1AC1-4596-B2D4-B752F9364141}"/>
              </a:ext>
            </a:extLst>
          </p:cNvPr>
          <p:cNvSpPr/>
          <p:nvPr/>
        </p:nvSpPr>
        <p:spPr>
          <a:xfrm flipH="1">
            <a:off x="5701671" y="1472320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9" name="Google Shape;299;p42">
            <a:extLst>
              <a:ext uri="{FF2B5EF4-FFF2-40B4-BE49-F238E27FC236}">
                <a16:creationId xmlns:a16="http://schemas.microsoft.com/office/drawing/2014/main" id="{9290B318-A911-4C89-BC19-C9370749AB71}"/>
              </a:ext>
            </a:extLst>
          </p:cNvPr>
          <p:cNvSpPr txBox="1">
            <a:spLocks noGrp="1"/>
          </p:cNvSpPr>
          <p:nvPr/>
        </p:nvSpPr>
        <p:spPr>
          <a:xfrm>
            <a:off x="5456608" y="1708393"/>
            <a:ext cx="1937173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Phát</a:t>
            </a:r>
            <a:r>
              <a:rPr lang="en-US" b="1" dirty="0"/>
              <a:t> </a:t>
            </a:r>
            <a:r>
              <a:rPr lang="en-US" b="1" dirty="0" err="1"/>
              <a:t>biểu</a:t>
            </a:r>
            <a:r>
              <a:rPr lang="en-US" b="1" dirty="0"/>
              <a:t> </a:t>
            </a:r>
            <a:r>
              <a:rPr lang="en-US" b="1" dirty="0" err="1"/>
              <a:t>bài</a:t>
            </a:r>
            <a:r>
              <a:rPr lang="en-US" b="1" dirty="0"/>
              <a:t> </a:t>
            </a:r>
            <a:r>
              <a:rPr lang="en-US" b="1" dirty="0" err="1"/>
              <a:t>toán</a:t>
            </a:r>
            <a:endParaRPr b="1" dirty="0"/>
          </a:p>
        </p:txBody>
      </p:sp>
      <p:sp>
        <p:nvSpPr>
          <p:cNvPr id="10" name="Google Shape;316;p42">
            <a:extLst>
              <a:ext uri="{FF2B5EF4-FFF2-40B4-BE49-F238E27FC236}">
                <a16:creationId xmlns:a16="http://schemas.microsoft.com/office/drawing/2014/main" id="{23D76820-6E0A-4282-B201-0D46F74C4D36}"/>
              </a:ext>
            </a:extLst>
          </p:cNvPr>
          <p:cNvSpPr txBox="1">
            <a:spLocks noGrp="1"/>
          </p:cNvSpPr>
          <p:nvPr/>
        </p:nvSpPr>
        <p:spPr>
          <a:xfrm>
            <a:off x="2083228" y="3081640"/>
            <a:ext cx="4542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" name="Google Shape;319;p42">
            <a:extLst>
              <a:ext uri="{FF2B5EF4-FFF2-40B4-BE49-F238E27FC236}">
                <a16:creationId xmlns:a16="http://schemas.microsoft.com/office/drawing/2014/main" id="{F5CAC42E-CCEA-4736-B8D2-4F465807CDC4}"/>
              </a:ext>
            </a:extLst>
          </p:cNvPr>
          <p:cNvSpPr/>
          <p:nvPr/>
        </p:nvSpPr>
        <p:spPr>
          <a:xfrm flipH="1">
            <a:off x="1822836" y="3132169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" name="Google Shape;299;p42">
            <a:extLst>
              <a:ext uri="{FF2B5EF4-FFF2-40B4-BE49-F238E27FC236}">
                <a16:creationId xmlns:a16="http://schemas.microsoft.com/office/drawing/2014/main" id="{DB6DF131-9D91-47CC-8EA1-7DC4D2225971}"/>
              </a:ext>
            </a:extLst>
          </p:cNvPr>
          <p:cNvSpPr txBox="1">
            <a:spLocks noGrp="1"/>
          </p:cNvSpPr>
          <p:nvPr/>
        </p:nvSpPr>
        <p:spPr>
          <a:xfrm>
            <a:off x="1577774" y="3368242"/>
            <a:ext cx="1922664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Kiến</a:t>
            </a:r>
            <a:r>
              <a:rPr lang="en-US" b="1" dirty="0"/>
              <a:t>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nền</a:t>
            </a:r>
            <a:r>
              <a:rPr lang="en-US" b="1" dirty="0"/>
              <a:t> </a:t>
            </a:r>
            <a:r>
              <a:rPr lang="en-US" b="1" dirty="0" err="1"/>
              <a:t>tảng</a:t>
            </a:r>
            <a:endParaRPr b="1" dirty="0"/>
          </a:p>
        </p:txBody>
      </p:sp>
      <p:sp>
        <p:nvSpPr>
          <p:cNvPr id="13" name="Google Shape;316;p42">
            <a:extLst>
              <a:ext uri="{FF2B5EF4-FFF2-40B4-BE49-F238E27FC236}">
                <a16:creationId xmlns:a16="http://schemas.microsoft.com/office/drawing/2014/main" id="{10205F35-37C2-42B0-A9B0-EF9E6C3D94A5}"/>
              </a:ext>
            </a:extLst>
          </p:cNvPr>
          <p:cNvSpPr txBox="1">
            <a:spLocks noGrp="1"/>
          </p:cNvSpPr>
          <p:nvPr/>
        </p:nvSpPr>
        <p:spPr>
          <a:xfrm>
            <a:off x="5701671" y="3077842"/>
            <a:ext cx="4542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" name="Google Shape;319;p42">
            <a:extLst>
              <a:ext uri="{FF2B5EF4-FFF2-40B4-BE49-F238E27FC236}">
                <a16:creationId xmlns:a16="http://schemas.microsoft.com/office/drawing/2014/main" id="{DB647B06-FD8B-4DDE-A233-9E68B369C12F}"/>
              </a:ext>
            </a:extLst>
          </p:cNvPr>
          <p:cNvSpPr/>
          <p:nvPr/>
        </p:nvSpPr>
        <p:spPr>
          <a:xfrm flipH="1">
            <a:off x="5441279" y="3128371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" name="Google Shape;299;p42">
            <a:extLst>
              <a:ext uri="{FF2B5EF4-FFF2-40B4-BE49-F238E27FC236}">
                <a16:creationId xmlns:a16="http://schemas.microsoft.com/office/drawing/2014/main" id="{1FD0871B-8705-400C-BC85-1ECD117927A5}"/>
              </a:ext>
            </a:extLst>
          </p:cNvPr>
          <p:cNvSpPr txBox="1">
            <a:spLocks noGrp="1"/>
          </p:cNvSpPr>
          <p:nvPr/>
        </p:nvSpPr>
        <p:spPr>
          <a:xfrm>
            <a:off x="5196217" y="3364444"/>
            <a:ext cx="1079702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2000" b="0" i="0" u="none" strike="noStrike" cap="none">
                <a:solidFill>
                  <a:schemeClr val="hlink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Bài</a:t>
            </a:r>
            <a:r>
              <a:rPr lang="en-US" b="1" dirty="0"/>
              <a:t> </a:t>
            </a:r>
            <a:r>
              <a:rPr lang="en-US" b="1" dirty="0" err="1"/>
              <a:t>báo</a:t>
            </a:r>
            <a:endParaRPr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54C15D-B2EE-482B-BF52-EA679B6F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1" y="345579"/>
            <a:ext cx="7915275" cy="44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REPRESENTATION</a:t>
            </a:r>
            <a:endParaRPr dirty="0"/>
          </a:p>
        </p:txBody>
      </p:sp>
      <p:sp>
        <p:nvSpPr>
          <p:cNvPr id="5" name="Google Shape;346;p45">
            <a:extLst>
              <a:ext uri="{FF2B5EF4-FFF2-40B4-BE49-F238E27FC236}">
                <a16:creationId xmlns:a16="http://schemas.microsoft.com/office/drawing/2014/main" id="{DE7926D7-8D29-4235-AB61-1350412632BC}"/>
              </a:ext>
            </a:extLst>
          </p:cNvPr>
          <p:cNvSpPr txBox="1">
            <a:spLocks/>
          </p:cNvSpPr>
          <p:nvPr/>
        </p:nvSpPr>
        <p:spPr>
          <a:xfrm>
            <a:off x="896281" y="4561260"/>
            <a:ext cx="7351434" cy="47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, paper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output </a:t>
            </a:r>
            <a:r>
              <a:rPr lang="en-US" dirty="0" err="1"/>
              <a:t>của</a:t>
            </a:r>
            <a:r>
              <a:rPr lang="en-US" dirty="0"/>
              <a:t> layer </a:t>
            </a:r>
            <a:r>
              <a:rPr lang="en-US" i="1" dirty="0">
                <a:solidFill>
                  <a:srgbClr val="00B0F0"/>
                </a:solidFill>
              </a:rPr>
              <a:t>conv4_2</a:t>
            </a:r>
            <a:endParaRPr lang="vi-VN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138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STYLE REPRESENTATION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81" y="3979697"/>
                <a:ext cx="7351434" cy="1070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dirty="0"/>
                  <a:t>Gần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</a:t>
                </a:r>
                <a:r>
                  <a:rPr lang="en-US" dirty="0" err="1"/>
                  <a:t>như</a:t>
                </a:r>
                <a:r>
                  <a:rPr lang="en-US" dirty="0"/>
                  <a:t> content representation </a:t>
                </a:r>
                <a:r>
                  <a:rPr lang="en-US" dirty="0" err="1"/>
                  <a:t>nhưng</a:t>
                </a:r>
                <a:r>
                  <a:rPr lang="en-US" dirty="0"/>
                  <a:t>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 Gram matrix </a:t>
                </a:r>
                <a:r>
                  <a:rPr lang="en-US" dirty="0" err="1"/>
                  <a:t>làm</a:t>
                </a:r>
                <a:r>
                  <a:rPr lang="en-US" dirty="0"/>
                  <a:t> style representation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 err="1">
                    <a:solidFill>
                      <a:schemeClr val="tx1"/>
                    </a:solidFill>
                  </a:rPr>
                  <a:t>Dùng</a:t>
                </a:r>
                <a:r>
                  <a:rPr lang="en-US" dirty="0">
                    <a:solidFill>
                      <a:schemeClr val="tx1"/>
                    </a:solidFill>
                  </a:rPr>
                  <a:t> feature map ở </a:t>
                </a:r>
                <a:r>
                  <a:rPr lang="en-US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dirty="0">
                    <a:solidFill>
                      <a:schemeClr val="tx1"/>
                    </a:solidFill>
                  </a:rPr>
                  <a:t> layer </a:t>
                </a:r>
                <a:r>
                  <a:rPr lang="en-US" dirty="0" err="1">
                    <a:solidFill>
                      <a:schemeClr val="tx1"/>
                    </a:solidFill>
                  </a:rPr>
                  <a:t>thấp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i="1" dirty="0">
                    <a:solidFill>
                      <a:srgbClr val="00B0F0"/>
                    </a:solidFill>
                  </a:rPr>
                  <a:t>conv1_1, conv2_1, conv3_1,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rgbClr val="00B0F0"/>
                    </a:solidFill>
                  </a:rPr>
                  <a:t>conv4_1, conv5_1 </a:t>
                </a:r>
                <a:r>
                  <a:rPr lang="en-US" dirty="0" err="1">
                    <a:solidFill>
                      <a:schemeClr val="tx1"/>
                    </a:solidFill>
                  </a:rPr>
                  <a:t>với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trọng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số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vi-V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1" y="3979697"/>
                <a:ext cx="7351434" cy="1070933"/>
              </a:xfrm>
              <a:prstGeom prst="rect">
                <a:avLst/>
              </a:prstGeom>
              <a:blipFill>
                <a:blip r:embed="rId3"/>
                <a:stretch>
                  <a:fillRect l="-1658" t="-16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B1A54AD-C516-47BD-9941-9FEBBB2BA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676" y="690480"/>
            <a:ext cx="7436644" cy="322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7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FE47DD-B37B-4745-BA28-03D2C01D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15" y="1436160"/>
            <a:ext cx="1595568" cy="534597"/>
          </a:xfrm>
          <a:prstGeom prst="rect">
            <a:avLst/>
          </a:prstGeom>
        </p:spPr>
      </p:pic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GRAM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83" y="2129475"/>
                <a:ext cx="7351434" cy="473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b="1" dirty="0"/>
                  <a:t>Inner product </a:t>
                </a:r>
                <a:r>
                  <a:rPr lang="en-US" dirty="0" err="1"/>
                  <a:t>giữa</a:t>
                </a:r>
                <a:r>
                  <a:rPr lang="en-US" dirty="0"/>
                  <a:t> 2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vi-VN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3" y="2129475"/>
                <a:ext cx="7351434" cy="473322"/>
              </a:xfrm>
              <a:prstGeom prst="rect">
                <a:avLst/>
              </a:prstGeom>
              <a:blipFill>
                <a:blip r:embed="rId4"/>
                <a:stretch>
                  <a:fillRect l="-1658" t="-29487" b="-294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414A17A1-27D4-4E7E-8EDF-AADDED49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2602797"/>
            <a:ext cx="6467475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46;p45">
            <a:extLst>
              <a:ext uri="{FF2B5EF4-FFF2-40B4-BE49-F238E27FC236}">
                <a16:creationId xmlns:a16="http://schemas.microsoft.com/office/drawing/2014/main" id="{A1225433-1F7A-4399-AD87-2AA20917C6B3}"/>
              </a:ext>
            </a:extLst>
          </p:cNvPr>
          <p:cNvSpPr txBox="1">
            <a:spLocks/>
          </p:cNvSpPr>
          <p:nvPr/>
        </p:nvSpPr>
        <p:spPr>
          <a:xfrm>
            <a:off x="896282" y="3225214"/>
            <a:ext cx="7351434" cy="47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Kết </a:t>
            </a:r>
            <a:r>
              <a:rPr lang="en-US" dirty="0" err="1"/>
              <a:t>quả</a:t>
            </a:r>
            <a:r>
              <a:rPr lang="en-US" b="1" dirty="0"/>
              <a:t> inner product </a:t>
            </a:r>
            <a:r>
              <a:rPr lang="en-US" dirty="0" err="1"/>
              <a:t>giữa</a:t>
            </a:r>
            <a:r>
              <a:rPr lang="en-US" dirty="0"/>
              <a:t> 2 vector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>
                <a:latin typeface="Barlow" panose="020B0604020202020204" charset="0"/>
              </a:rPr>
              <a:t>→ 2 vector </a:t>
            </a:r>
            <a:r>
              <a:rPr lang="en-US" dirty="0" err="1">
                <a:latin typeface="Barlow" panose="020B0604020202020204" charset="0"/>
              </a:rPr>
              <a:t>này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càng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giống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nhau</a:t>
            </a:r>
            <a:endParaRPr lang="vi-VN" i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46;p45">
                <a:extLst>
                  <a:ext uri="{FF2B5EF4-FFF2-40B4-BE49-F238E27FC236}">
                    <a16:creationId xmlns:a16="http://schemas.microsoft.com/office/drawing/2014/main" id="{141CC6C0-A0F3-4DB6-9305-36D750B289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82" y="940496"/>
                <a:ext cx="7351434" cy="4733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b="1" dirty="0"/>
                  <a:t>Gram matrix </a:t>
                </a:r>
                <a:r>
                  <a:rPr lang="en-US" dirty="0"/>
                  <a:t>ở</a:t>
                </a:r>
                <a:r>
                  <a:rPr lang="en-US" b="1" dirty="0"/>
                  <a:t> </a:t>
                </a:r>
                <a:r>
                  <a:rPr lang="en-US" dirty="0"/>
                  <a:t>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  <a:r>
                  <a:rPr lang="en-US" i="1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i="1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là ma </a:t>
                </a:r>
                <a:r>
                  <a:rPr lang="en-US" dirty="0" err="1">
                    <a:solidFill>
                      <a:schemeClr val="tx1"/>
                    </a:solidFill>
                  </a:rPr>
                  <a:t>trận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chứa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kết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quả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phép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1" dirty="0"/>
                  <a:t>inner product </a:t>
                </a:r>
                <a:r>
                  <a:rPr lang="en-US" dirty="0" err="1"/>
                  <a:t>giữa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feature map </a:t>
                </a:r>
                <a:r>
                  <a:rPr lang="en-US" dirty="0" err="1"/>
                  <a:t>đã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 vector </a:t>
                </a:r>
                <a:r>
                  <a:rPr lang="en-US" dirty="0" err="1"/>
                  <a:t>hóa</a:t>
                </a:r>
                <a:r>
                  <a:rPr lang="en-US" dirty="0"/>
                  <a:t> ở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vi-VN" i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" name="Google Shape;346;p45">
                <a:extLst>
                  <a:ext uri="{FF2B5EF4-FFF2-40B4-BE49-F238E27FC236}">
                    <a16:creationId xmlns:a16="http://schemas.microsoft.com/office/drawing/2014/main" id="{141CC6C0-A0F3-4DB6-9305-36D750B28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2" y="940496"/>
                <a:ext cx="7351434" cy="473322"/>
              </a:xfrm>
              <a:prstGeom prst="rect">
                <a:avLst/>
              </a:prstGeom>
              <a:blipFill>
                <a:blip r:embed="rId6"/>
                <a:stretch>
                  <a:fillRect l="-1658" t="-55128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224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GRAM MATRIX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825D90-F221-41F2-9516-29A062E3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06" y="690480"/>
            <a:ext cx="6580187" cy="434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39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8E0AEB-6FEF-46F0-9047-94A29EBE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45" y="1538297"/>
            <a:ext cx="2391109" cy="800212"/>
          </a:xfrm>
          <a:prstGeom prst="rect">
            <a:avLst/>
          </a:prstGeom>
        </p:spPr>
      </p:pic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STYLE REPRESENTATION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83" y="657208"/>
                <a:ext cx="7351434" cy="1281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dirty="0"/>
                  <a:t>Gọi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và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lượt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gốc</a:t>
                </a:r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visualize ở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dirty="0"/>
                  <a:t> và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lượt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b="1" dirty="0"/>
                  <a:t>Gram matrix </a:t>
                </a:r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2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khi</a:t>
                </a:r>
                <a:r>
                  <a:rPr lang="en-US" dirty="0"/>
                  <a:t> qua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endParaRPr lang="en-US" i="1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Loss function:</a:t>
                </a:r>
              </a:p>
            </p:txBody>
          </p:sp>
        </mc:Choice>
        <mc:Fallback xmlns="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3" y="657208"/>
                <a:ext cx="7351434" cy="1281195"/>
              </a:xfrm>
              <a:prstGeom prst="rect">
                <a:avLst/>
              </a:prstGeom>
              <a:blipFill>
                <a:blip r:embed="rId4"/>
                <a:stretch>
                  <a:fillRect l="-16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7E86346-9A41-468B-8B4D-3330DDA04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391" y="2333821"/>
            <a:ext cx="3153215" cy="75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E29DB9-C7FB-4CC9-809F-DDA2A53AF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36" y="3212465"/>
            <a:ext cx="8315327" cy="1198758"/>
          </a:xfrm>
          <a:prstGeom prst="rect">
            <a:avLst/>
          </a:prstGeom>
        </p:spPr>
      </p:pic>
      <p:sp>
        <p:nvSpPr>
          <p:cNvPr id="11" name="Google Shape;346;p45">
            <a:extLst>
              <a:ext uri="{FF2B5EF4-FFF2-40B4-BE49-F238E27FC236}">
                <a16:creationId xmlns:a16="http://schemas.microsoft.com/office/drawing/2014/main" id="{41B462D5-AFAE-4F97-AA74-74FE75B62413}"/>
              </a:ext>
            </a:extLst>
          </p:cNvPr>
          <p:cNvSpPr txBox="1">
            <a:spLocks/>
          </p:cNvSpPr>
          <p:nvPr/>
        </p:nvSpPr>
        <p:spPr>
          <a:xfrm>
            <a:off x="705783" y="4411223"/>
            <a:ext cx="1073010" cy="30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(conv)1_1</a:t>
            </a:r>
          </a:p>
        </p:txBody>
      </p:sp>
      <p:sp>
        <p:nvSpPr>
          <p:cNvPr id="12" name="Google Shape;346;p45">
            <a:extLst>
              <a:ext uri="{FF2B5EF4-FFF2-40B4-BE49-F238E27FC236}">
                <a16:creationId xmlns:a16="http://schemas.microsoft.com/office/drawing/2014/main" id="{EC70C090-6E01-4207-8FF0-CB359B3F93EA}"/>
              </a:ext>
            </a:extLst>
          </p:cNvPr>
          <p:cNvSpPr txBox="1">
            <a:spLocks/>
          </p:cNvSpPr>
          <p:nvPr/>
        </p:nvSpPr>
        <p:spPr>
          <a:xfrm>
            <a:off x="2394090" y="4409519"/>
            <a:ext cx="1073010" cy="30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1_1 + 2_1</a:t>
            </a:r>
          </a:p>
        </p:txBody>
      </p:sp>
      <p:sp>
        <p:nvSpPr>
          <p:cNvPr id="13" name="Google Shape;346;p45">
            <a:extLst>
              <a:ext uri="{FF2B5EF4-FFF2-40B4-BE49-F238E27FC236}">
                <a16:creationId xmlns:a16="http://schemas.microsoft.com/office/drawing/2014/main" id="{62F8ABAA-B751-4347-92B8-9DFB53FACA42}"/>
              </a:ext>
            </a:extLst>
          </p:cNvPr>
          <p:cNvSpPr txBox="1">
            <a:spLocks/>
          </p:cNvSpPr>
          <p:nvPr/>
        </p:nvSpPr>
        <p:spPr>
          <a:xfrm>
            <a:off x="3971926" y="4420398"/>
            <a:ext cx="1243012" cy="30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1_1 + 2_1 + 3_1</a:t>
            </a:r>
          </a:p>
        </p:txBody>
      </p:sp>
      <p:sp>
        <p:nvSpPr>
          <p:cNvPr id="14" name="Google Shape;346;p45">
            <a:extLst>
              <a:ext uri="{FF2B5EF4-FFF2-40B4-BE49-F238E27FC236}">
                <a16:creationId xmlns:a16="http://schemas.microsoft.com/office/drawing/2014/main" id="{38E2A8C7-F66A-4B01-BC42-46C25D2AC673}"/>
              </a:ext>
            </a:extLst>
          </p:cNvPr>
          <p:cNvSpPr txBox="1">
            <a:spLocks/>
          </p:cNvSpPr>
          <p:nvPr/>
        </p:nvSpPr>
        <p:spPr>
          <a:xfrm>
            <a:off x="7331871" y="4416990"/>
            <a:ext cx="1243012" cy="50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1_1 + 2_1 + 3_1</a:t>
            </a:r>
            <a:br>
              <a:rPr lang="en-US" i="1" dirty="0"/>
            </a:br>
            <a:r>
              <a:rPr lang="en-US" i="1" dirty="0"/>
              <a:t>+ 4_1 + 5_1</a:t>
            </a:r>
          </a:p>
        </p:txBody>
      </p:sp>
      <p:sp>
        <p:nvSpPr>
          <p:cNvPr id="15" name="Google Shape;346;p45">
            <a:extLst>
              <a:ext uri="{FF2B5EF4-FFF2-40B4-BE49-F238E27FC236}">
                <a16:creationId xmlns:a16="http://schemas.microsoft.com/office/drawing/2014/main" id="{F8D0AA9D-35E2-4D32-9398-77951A5E6606}"/>
              </a:ext>
            </a:extLst>
          </p:cNvPr>
          <p:cNvSpPr txBox="1">
            <a:spLocks/>
          </p:cNvSpPr>
          <p:nvPr/>
        </p:nvSpPr>
        <p:spPr>
          <a:xfrm>
            <a:off x="5719764" y="4420398"/>
            <a:ext cx="1243012" cy="50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i="1" dirty="0"/>
              <a:t>1_1 + 2_1 + 3_1</a:t>
            </a:r>
            <a:br>
              <a:rPr lang="en-US" i="1" dirty="0"/>
            </a:br>
            <a:r>
              <a:rPr lang="en-US" i="1" dirty="0"/>
              <a:t>+ 4_1</a:t>
            </a:r>
          </a:p>
        </p:txBody>
      </p:sp>
    </p:spTree>
    <p:extLst>
      <p:ext uri="{BB962C8B-B14F-4D97-AF65-F5344CB8AC3E}">
        <p14:creationId xmlns:p14="http://schemas.microsoft.com/office/powerpoint/2010/main" val="2567674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STYLE TRANSFER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6283" y="1670299"/>
                <a:ext cx="7351434" cy="812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2 </a:t>
                </a:r>
                <a:r>
                  <a:rPr lang="en-US" dirty="0" err="1"/>
                  <a:t>trọng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điều</a:t>
                </a:r>
                <a:r>
                  <a:rPr lang="en-US" dirty="0"/>
                  <a:t> </a:t>
                </a:r>
                <a:r>
                  <a:rPr lang="en-US" dirty="0" err="1"/>
                  <a:t>chỉnh</a:t>
                </a:r>
                <a:r>
                  <a:rPr lang="en-US" dirty="0"/>
                  <a:t> </a:t>
                </a:r>
                <a:r>
                  <a:rPr lang="en-US" dirty="0" err="1"/>
                  <a:t>được</a:t>
                </a:r>
                <a:r>
                  <a:rPr lang="en-US" dirty="0"/>
                  <a:t>, </a:t>
                </a:r>
                <a:r>
                  <a:rPr lang="en-US" dirty="0" err="1"/>
                  <a:t>tùy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dirty="0" err="1"/>
                  <a:t>mục</a:t>
                </a:r>
                <a:r>
                  <a:rPr lang="en-US" dirty="0"/>
                  <a:t> </a:t>
                </a:r>
                <a:r>
                  <a:rPr lang="en-US" dirty="0" err="1"/>
                  <a:t>đích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Dùng</a:t>
                </a:r>
                <a:r>
                  <a:rPr lang="en-US" dirty="0"/>
                  <a:t> L-BFGS </a:t>
                </a:r>
                <a:r>
                  <a:rPr lang="en-US" dirty="0" err="1"/>
                  <a:t>thay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Gradient descent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" name="Google Shape;346;p45">
                <a:extLst>
                  <a:ext uri="{FF2B5EF4-FFF2-40B4-BE49-F238E27FC236}">
                    <a16:creationId xmlns:a16="http://schemas.microsoft.com/office/drawing/2014/main" id="{DE7926D7-8D29-4235-AB61-135041263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83" y="1670299"/>
                <a:ext cx="7351434" cy="812160"/>
              </a:xfrm>
              <a:prstGeom prst="rect">
                <a:avLst/>
              </a:prstGeom>
              <a:blipFill>
                <a:blip r:embed="rId3"/>
                <a:stretch>
                  <a:fillRect l="-1658" t="-24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ABFD51E-B65A-4304-BCB7-E14116FE5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760" y="1135745"/>
            <a:ext cx="4696480" cy="495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D87BB-E939-4E35-B80C-7FD9369A4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83" y="2357622"/>
            <a:ext cx="3160280" cy="2378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70A0E2-3EE0-4C39-87E2-7189F0FC9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357622"/>
            <a:ext cx="3325706" cy="2519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46;p45">
                <a:extLst>
                  <a:ext uri="{FF2B5EF4-FFF2-40B4-BE49-F238E27FC236}">
                    <a16:creationId xmlns:a16="http://schemas.microsoft.com/office/drawing/2014/main" id="{E2B46F78-2AD8-4F39-99A7-4DFE805319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97707" y="2661042"/>
                <a:ext cx="1246294" cy="294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Google Shape;346;p45">
                <a:extLst>
                  <a:ext uri="{FF2B5EF4-FFF2-40B4-BE49-F238E27FC236}">
                    <a16:creationId xmlns:a16="http://schemas.microsoft.com/office/drawing/2014/main" id="{E2B46F78-2AD8-4F39-99A7-4DFE8053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707" y="2661042"/>
                <a:ext cx="1246294" cy="294344"/>
              </a:xfrm>
              <a:prstGeom prst="rect">
                <a:avLst/>
              </a:prstGeom>
              <a:blipFill>
                <a:blip r:embed="rId7"/>
                <a:stretch>
                  <a:fillRect t="-18750" b="-4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52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STYLE TRANSFER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70A0E2-3EE0-4C39-87E2-7189F0FC9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3" y="1401219"/>
            <a:ext cx="3325706" cy="2519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Google Shape;346;p45">
                <a:extLst>
                  <a:ext uri="{FF2B5EF4-FFF2-40B4-BE49-F238E27FC236}">
                    <a16:creationId xmlns:a16="http://schemas.microsoft.com/office/drawing/2014/main" id="{E2B46F78-2AD8-4F39-99A7-4DFE805319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908" y="4132655"/>
                <a:ext cx="2657476" cy="294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Google Shape;346;p45">
                <a:extLst>
                  <a:ext uri="{FF2B5EF4-FFF2-40B4-BE49-F238E27FC236}">
                    <a16:creationId xmlns:a16="http://schemas.microsoft.com/office/drawing/2014/main" id="{E2B46F78-2AD8-4F39-99A7-4DFE80531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8" y="4132655"/>
                <a:ext cx="2657476" cy="294344"/>
              </a:xfrm>
              <a:prstGeom prst="rect">
                <a:avLst/>
              </a:prstGeom>
              <a:blipFill>
                <a:blip r:embed="rId4"/>
                <a:stretch>
                  <a:fillRect t="-18750" b="-45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7FBDBAB-858C-4AFF-A1B2-FF56BEC6F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33" y="1401218"/>
            <a:ext cx="3323908" cy="2519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346;p45">
                <a:extLst>
                  <a:ext uri="{FF2B5EF4-FFF2-40B4-BE49-F238E27FC236}">
                    <a16:creationId xmlns:a16="http://schemas.microsoft.com/office/drawing/2014/main" id="{52141D0E-9A8E-42E7-897A-BDCE7D1485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04849" y="4132655"/>
                <a:ext cx="2657476" cy="294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14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SzPts val="2800"/>
                  <a:buFont typeface="Barlow"/>
                  <a:buNone/>
                  <a:defRPr sz="2800" b="0" i="0" u="none" strike="noStrike" cap="none">
                    <a:solidFill>
                      <a:schemeClr val="hlink"/>
                    </a:solidFill>
                    <a:latin typeface="Barlow"/>
                    <a:ea typeface="Barlow"/>
                    <a:cs typeface="Barlow"/>
                    <a:sym typeface="Barlow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Google Shape;346;p45">
                <a:extLst>
                  <a:ext uri="{FF2B5EF4-FFF2-40B4-BE49-F238E27FC236}">
                    <a16:creationId xmlns:a16="http://schemas.microsoft.com/office/drawing/2014/main" id="{52141D0E-9A8E-42E7-897A-BDCE7D14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849" y="4132655"/>
                <a:ext cx="2657476" cy="294344"/>
              </a:xfrm>
              <a:prstGeom prst="rect">
                <a:avLst/>
              </a:prstGeom>
              <a:blipFill>
                <a:blip r:embed="rId6"/>
                <a:stretch>
                  <a:fillRect t="-18750" b="-458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472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TỔNG KẾT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F99D78-0D17-41D9-9BEA-2272EECF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1" y="1131364"/>
            <a:ext cx="4305098" cy="2709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E1A227-CFB0-4C2A-9BD9-2D5986C9F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07" y="1195521"/>
            <a:ext cx="4563112" cy="2581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DAC87E-E1D3-4A93-A4F0-26B235744085}"/>
              </a:ext>
            </a:extLst>
          </p:cNvPr>
          <p:cNvSpPr txBox="1"/>
          <p:nvPr/>
        </p:nvSpPr>
        <p:spPr>
          <a:xfrm>
            <a:off x="1467621" y="3950494"/>
            <a:ext cx="152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Barlow" panose="020B0604020202020204" charset="0"/>
              </a:rPr>
              <a:t>Newyork</a:t>
            </a:r>
            <a:r>
              <a:rPr lang="en-US" dirty="0">
                <a:latin typeface="Barlow" panose="020B0604020202020204" charset="0"/>
              </a:rPr>
              <a:t> by night</a:t>
            </a:r>
            <a:br>
              <a:rPr lang="en-US" dirty="0">
                <a:latin typeface="Barlow" panose="020B0604020202020204" charset="0"/>
              </a:rPr>
            </a:br>
            <a:r>
              <a:rPr lang="en-US" i="1" dirty="0">
                <a:latin typeface="Barlow" panose="020B0604020202020204" charset="0"/>
              </a:rPr>
              <a:t>Style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ECF783-DA72-415D-9F4A-D40CFDE7B052}"/>
              </a:ext>
            </a:extLst>
          </p:cNvPr>
          <p:cNvSpPr txBox="1"/>
          <p:nvPr/>
        </p:nvSpPr>
        <p:spPr>
          <a:xfrm>
            <a:off x="6025754" y="3947979"/>
            <a:ext cx="152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London daytime</a:t>
            </a:r>
            <a:br>
              <a:rPr lang="en-US" dirty="0">
                <a:latin typeface="Barlow" panose="020B0604020202020204" charset="0"/>
              </a:rPr>
            </a:br>
            <a:r>
              <a:rPr lang="en-US" i="1" dirty="0">
                <a:latin typeface="Barlow" panose="020B0604020202020204" charset="0"/>
              </a:rPr>
              <a:t>Content image</a:t>
            </a:r>
          </a:p>
        </p:txBody>
      </p:sp>
    </p:spTree>
    <p:extLst>
      <p:ext uri="{BB962C8B-B14F-4D97-AF65-F5344CB8AC3E}">
        <p14:creationId xmlns:p14="http://schemas.microsoft.com/office/powerpoint/2010/main" val="651698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TỔNG KẾT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DAC87E-E1D3-4A93-A4F0-26B235744085}"/>
              </a:ext>
            </a:extLst>
          </p:cNvPr>
          <p:cNvSpPr txBox="1"/>
          <p:nvPr/>
        </p:nvSpPr>
        <p:spPr>
          <a:xfrm>
            <a:off x="3811191" y="4453019"/>
            <a:ext cx="1521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Output</a:t>
            </a:r>
            <a:endParaRPr lang="en-US" i="1" dirty="0">
              <a:latin typeface="Barlow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F8C44-289D-4DC2-9803-79E57697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305" y="860678"/>
            <a:ext cx="6059390" cy="34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0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796278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DEMO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0000700000000000000" charset="0"/>
                <a:ea typeface="Barlow SemiBold"/>
                <a:cs typeface="Barlow SemiBold"/>
                <a:sym typeface="Barlow SemiBold"/>
              </a:rPr>
              <a:t>Tuesday</a:t>
            </a:r>
            <a:endParaRPr dirty="0">
              <a:latin typeface="Barlow SemiBold" panose="00000700000000000000" charset="0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14.07.2021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058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796278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ĐỘNG LỰC NGHIÊN CỨU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0000700000000000000" charset="0"/>
                <a:ea typeface="Barlow SemiBold"/>
                <a:cs typeface="Barlow SemiBold"/>
                <a:sym typeface="Barlow SemiBold"/>
              </a:rPr>
              <a:t>Tuesday</a:t>
            </a:r>
            <a:endParaRPr dirty="0">
              <a:latin typeface="Barlow SemiBold" panose="00000700000000000000" charset="0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14.07.2021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161880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TÀI LIỆU THAM KHẢO</a:t>
            </a:r>
            <a:endParaRPr dirty="0"/>
          </a:p>
        </p:txBody>
      </p:sp>
      <p:sp>
        <p:nvSpPr>
          <p:cNvPr id="18" name="Google Shape;346;p45">
            <a:extLst>
              <a:ext uri="{FF2B5EF4-FFF2-40B4-BE49-F238E27FC236}">
                <a16:creationId xmlns:a16="http://schemas.microsoft.com/office/drawing/2014/main" id="{E2B46F78-2AD8-4F39-99A7-4DFE80531901}"/>
              </a:ext>
            </a:extLst>
          </p:cNvPr>
          <p:cNvSpPr txBox="1">
            <a:spLocks/>
          </p:cNvSpPr>
          <p:nvPr/>
        </p:nvSpPr>
        <p:spPr>
          <a:xfrm>
            <a:off x="1083653" y="1017980"/>
            <a:ext cx="6976694" cy="396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Gram matrix – Wikipedia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Neural Networks Intuitions: 2. Dot product, Gram Matrix and Neural Style Transfer | by </a:t>
            </a:r>
            <a:r>
              <a:rPr lang="en-US" dirty="0" err="1">
                <a:hlinkClick r:id="rId4"/>
              </a:rPr>
              <a:t>Raghul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Asokan</a:t>
            </a:r>
            <a:r>
              <a:rPr lang="en-US" dirty="0">
                <a:hlinkClick r:id="rId4"/>
              </a:rPr>
              <a:t> | Towards Data Science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An Intuitive Understanding to Neural Style Transfer | by Eddie Huang | Towards Data Science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https://nttuan8.com/bai-5-gioi-thieu-ve-xu-ly-anh/#Convolution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https://nttuan8.com/bai-6-convolutional-neural-network/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https://www.slideshare.net/keshan88/neural-style-transfer?fbclid=IwAR3qdV3E2heOslSFSAKLFBlH4JRlCZCvNFLU1Rv3eRSpx61-p2UHKmU6pyY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https://web.cs.ucdavis.edu/~yjlee/teaching/ecs289g-fall2016/wenjian.pdf?fbclid=IwAR3ita1BhpemGR_9gFIa3kKOLd9t5jTlIX9iwICAs_QcZcQVCmHChXh560Q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https://www.quora.com/What-is-the-VGG-19-neural-network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https://towardsdatascience.com/convolutional-neural-network-feature-map-and-filter-visualization-f75012a5a49c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https://machinelearningmastery.com/how-to-visualize-filters-and-feature-maps-in-convolutional-neural-networks/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30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659725" y="1796278"/>
            <a:ext cx="582455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CẢM ƠN THẦY</a:t>
            </a:r>
            <a:br>
              <a:rPr lang="en-US" sz="7200" dirty="0"/>
            </a:br>
            <a:r>
              <a:rPr lang="en-US" sz="7200" dirty="0"/>
              <a:t>ĐÃ LẮNG NGHE!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0000700000000000000" charset="0"/>
                <a:ea typeface="Barlow SemiBold"/>
                <a:cs typeface="Barlow SemiBold"/>
                <a:sym typeface="Barlow SemiBold"/>
              </a:rPr>
              <a:t>Tuesday</a:t>
            </a:r>
            <a:endParaRPr dirty="0">
              <a:latin typeface="Barlow SemiBold" panose="00000700000000000000" charset="0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14.07.2021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9723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Động</a:t>
            </a:r>
            <a:r>
              <a:rPr lang="en-US" dirty="0"/>
              <a:t> </a:t>
            </a:r>
            <a:r>
              <a:rPr lang="en-US" dirty="0" err="1"/>
              <a:t>lực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cứu</a:t>
            </a:r>
            <a:r>
              <a:rPr lang="en-US" dirty="0"/>
              <a:t> khoa </a:t>
            </a:r>
            <a:r>
              <a:rPr lang="en-US" dirty="0" err="1"/>
              <a:t>học</a:t>
            </a:r>
            <a:endParaRPr dirty="0"/>
          </a:p>
        </p:txBody>
      </p:sp>
      <p:sp>
        <p:nvSpPr>
          <p:cNvPr id="345" name="Google Shape;345;p45"/>
          <p:cNvSpPr txBox="1">
            <a:spLocks noGrp="1"/>
          </p:cNvSpPr>
          <p:nvPr>
            <p:ph type="title" idx="2"/>
          </p:nvPr>
        </p:nvSpPr>
        <p:spPr>
          <a:xfrm>
            <a:off x="1603200" y="1432863"/>
            <a:ext cx="2033379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Đặt</a:t>
            </a:r>
            <a:r>
              <a:rPr lang="en-US" dirty="0"/>
              <a:t> </a:t>
            </a:r>
            <a:r>
              <a:rPr lang="en-US" dirty="0" err="1"/>
              <a:t>vấn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̀</a:t>
            </a:r>
            <a:endParaRPr dirty="0"/>
          </a:p>
        </p:txBody>
      </p:sp>
      <p:sp>
        <p:nvSpPr>
          <p:cNvPr id="346" name="Google Shape;346;p45"/>
          <p:cNvSpPr txBox="1">
            <a:spLocks noGrp="1"/>
          </p:cNvSpPr>
          <p:nvPr>
            <p:ph type="subTitle" idx="1"/>
          </p:nvPr>
        </p:nvSpPr>
        <p:spPr>
          <a:xfrm>
            <a:off x="1613924" y="1797994"/>
            <a:ext cx="6561887" cy="1428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 </a:t>
            </a:r>
            <a:r>
              <a:rPr lang="en-US" dirty="0" err="1"/>
              <a:t>Làm</a:t>
            </a:r>
            <a:r>
              <a:rPr lang="en-US" dirty="0"/>
              <a:t> </a:t>
            </a:r>
            <a:r>
              <a:rPr lang="en-US" dirty="0" err="1"/>
              <a:t>thê</a:t>
            </a:r>
            <a:r>
              <a:rPr lang="en-US" dirty="0"/>
              <a:t>́ </a:t>
            </a:r>
            <a:r>
              <a:rPr lang="en-US" dirty="0" err="1"/>
              <a:t>nào</a:t>
            </a:r>
            <a:r>
              <a:rPr lang="en-US" dirty="0"/>
              <a:t> </a:t>
            </a:r>
            <a:r>
              <a:rPr lang="en-US" dirty="0" err="1">
                <a:latin typeface="Barlow "/>
              </a:rPr>
              <a:t>để</a:t>
            </a:r>
            <a:r>
              <a:rPr lang="en-US" dirty="0">
                <a:latin typeface="Barlow "/>
              </a:rPr>
              <a:t> </a:t>
            </a:r>
            <a:r>
              <a:rPr lang="en-US" dirty="0" err="1">
                <a:latin typeface="Barlow "/>
              </a:rPr>
              <a:t>vẽ</a:t>
            </a:r>
            <a:r>
              <a:rPr lang="en-US" dirty="0">
                <a:latin typeface="Barlow "/>
              </a:rPr>
              <a:t> </a:t>
            </a:r>
            <a:r>
              <a:rPr lang="en-US" dirty="0" err="1">
                <a:latin typeface="Barlow "/>
              </a:rPr>
              <a:t>lại</a:t>
            </a:r>
            <a:r>
              <a:rPr lang="en-US" dirty="0">
                <a:latin typeface="Barlow "/>
              </a:rPr>
              <a:t> </a:t>
            </a:r>
            <a:r>
              <a:rPr lang="en-US" dirty="0" err="1">
                <a:latin typeface="Barlow "/>
              </a:rPr>
              <a:t>tranh</a:t>
            </a:r>
            <a:r>
              <a:rPr lang="en-US" dirty="0">
                <a:latin typeface="Barlow "/>
              </a:rPr>
              <a:t> </a:t>
            </a:r>
            <a:r>
              <a:rPr lang="en-US" dirty="0" err="1"/>
              <a:t>dựa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cách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có?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bô</a:t>
            </a:r>
            <a:r>
              <a:rPr lang="en-US" dirty="0"/>
              <a:t>̣ </a:t>
            </a:r>
            <a:r>
              <a:rPr lang="en-US" dirty="0" err="1"/>
              <a:t>lọc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việc</a:t>
            </a:r>
            <a:r>
              <a:rPr lang="en-US" dirty="0"/>
              <a:t> </a:t>
            </a:r>
            <a:r>
              <a:rPr lang="en-US" dirty="0" err="1"/>
              <a:t>chụp</a:t>
            </a:r>
            <a:r>
              <a:rPr lang="en-US" dirty="0"/>
              <a:t> </a:t>
            </a:r>
            <a:r>
              <a:rPr lang="en-US" dirty="0" err="1"/>
              <a:t>ảnh</a:t>
            </a:r>
            <a:r>
              <a:rPr lang="en-US" dirty="0"/>
              <a:t>, video call.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53" name="Google Shape;353;p45"/>
          <p:cNvSpPr/>
          <p:nvPr/>
        </p:nvSpPr>
        <p:spPr>
          <a:xfrm flipH="1">
            <a:off x="1378479" y="1511913"/>
            <a:ext cx="179400" cy="1794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DF5AF15-4A18-4922-8F3F-21FA6C4B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98" y="2648728"/>
            <a:ext cx="3391403" cy="23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3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532961"/>
            <a:ext cx="494100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Condensed" panose="020B0604020202020204" charset="0"/>
              </a:rPr>
              <a:t>Phát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biểu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bài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toán</a:t>
            </a:r>
            <a:endParaRPr dirty="0">
              <a:latin typeface="Barlow Condensed" panose="020B060402020202020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4981C8E9-F21F-4F09-ADC5-593C62A75C24}"/>
              </a:ext>
            </a:extLst>
          </p:cNvPr>
          <p:cNvSpPr txBox="1"/>
          <p:nvPr/>
        </p:nvSpPr>
        <p:spPr>
          <a:xfrm>
            <a:off x="973289" y="1717710"/>
            <a:ext cx="7350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"/>
              </a:rPr>
              <a:t>N</a:t>
            </a:r>
            <a:r>
              <a:rPr lang="vi-VN" dirty="0" err="1">
                <a:latin typeface="Barlow "/>
              </a:rPr>
              <a:t>eural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Style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Transfer</a:t>
            </a:r>
            <a:r>
              <a:rPr lang="vi-VN" dirty="0">
                <a:latin typeface="Barlow "/>
              </a:rPr>
              <a:t> (NST)</a:t>
            </a:r>
            <a:r>
              <a:rPr lang="en-US" dirty="0">
                <a:latin typeface="Barlow "/>
              </a:rPr>
              <a:t> là</a:t>
            </a:r>
            <a:r>
              <a:rPr lang="vi-VN" dirty="0">
                <a:latin typeface="Barlow "/>
              </a:rPr>
              <a:t> phương </a:t>
            </a:r>
            <a:r>
              <a:rPr lang="vi-VN" dirty="0" err="1">
                <a:latin typeface="Barlow "/>
              </a:rPr>
              <a:t>pháp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tối</a:t>
            </a:r>
            <a:r>
              <a:rPr lang="vi-VN" dirty="0">
                <a:latin typeface="Barlow "/>
              </a:rPr>
              <a:t> ưu cho </a:t>
            </a:r>
            <a:r>
              <a:rPr lang="vi-VN" dirty="0" err="1">
                <a:latin typeface="Barlow "/>
              </a:rPr>
              <a:t>phép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kết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hợp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giữa</a:t>
            </a:r>
            <a:r>
              <a:rPr lang="vi-VN" dirty="0">
                <a:latin typeface="Barlow "/>
              </a:rPr>
              <a:t> hai </a:t>
            </a:r>
            <a:r>
              <a:rPr lang="vi-VN" dirty="0" err="1">
                <a:latin typeface="Barlow "/>
              </a:rPr>
              <a:t>ảnh</a:t>
            </a:r>
            <a:r>
              <a:rPr lang="vi-VN" dirty="0">
                <a:latin typeface="Barlow "/>
              </a:rPr>
              <a:t> (</a:t>
            </a:r>
            <a:r>
              <a:rPr lang="vi-VN" dirty="0" err="1">
                <a:latin typeface="Barlow "/>
              </a:rPr>
              <a:t>ảnh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content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và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ảnh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style</a:t>
            </a:r>
            <a:r>
              <a:rPr lang="vi-VN" dirty="0">
                <a:latin typeface="Barlow "/>
              </a:rPr>
              <a:t>) </a:t>
            </a:r>
            <a:r>
              <a:rPr lang="vi-VN" dirty="0" err="1">
                <a:latin typeface="Barlow "/>
              </a:rPr>
              <a:t>để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tạo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một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bức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ảnh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giữ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lại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những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đặc</a:t>
            </a:r>
            <a:r>
              <a:rPr lang="vi-VN" dirty="0">
                <a:latin typeface="Barlow "/>
              </a:rPr>
              <a:t> trưng </a:t>
            </a:r>
            <a:r>
              <a:rPr lang="vi-VN" dirty="0" err="1">
                <a:latin typeface="Barlow "/>
              </a:rPr>
              <a:t>gần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nhất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với</a:t>
            </a:r>
            <a:r>
              <a:rPr lang="vi-VN" dirty="0">
                <a:latin typeface="Barlow "/>
              </a:rPr>
              <a:t> hai </a:t>
            </a:r>
            <a:r>
              <a:rPr lang="vi-VN" dirty="0" err="1">
                <a:latin typeface="Barlow "/>
              </a:rPr>
              <a:t>ảnh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đầu</a:t>
            </a:r>
            <a:r>
              <a:rPr lang="vi-VN" dirty="0">
                <a:latin typeface="Barlow "/>
              </a:rPr>
              <a:t> </a:t>
            </a:r>
            <a:r>
              <a:rPr lang="vi-VN" dirty="0" err="1">
                <a:latin typeface="Barlow "/>
              </a:rPr>
              <a:t>vào</a:t>
            </a:r>
            <a:r>
              <a:rPr lang="vi-VN" dirty="0">
                <a:latin typeface="Barlow "/>
              </a:rPr>
              <a:t>. </a:t>
            </a:r>
            <a:endParaRPr lang="en-US" dirty="0">
              <a:latin typeface="Barlow 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82C3384-522F-4131-AAB3-A72E065AC216}"/>
              </a:ext>
            </a:extLst>
          </p:cNvPr>
          <p:cNvSpPr txBox="1"/>
          <p:nvPr/>
        </p:nvSpPr>
        <p:spPr>
          <a:xfrm>
            <a:off x="973289" y="1334722"/>
            <a:ext cx="577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 "/>
              </a:rPr>
              <a:t>Neural Style Transfer là </a:t>
            </a:r>
            <a:r>
              <a:rPr lang="en-US" dirty="0" err="1">
                <a:latin typeface="Barlow "/>
              </a:rPr>
              <a:t>gi</a:t>
            </a:r>
            <a:r>
              <a:rPr lang="en-US" dirty="0">
                <a:latin typeface="Barlow "/>
              </a:rPr>
              <a:t>̀?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AC7956E-BE39-4160-9974-C102F1B9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246" y="2298648"/>
            <a:ext cx="528711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974300" y="532961"/>
            <a:ext cx="4941006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Condensed" panose="020B0604020202020204" charset="0"/>
              </a:rPr>
              <a:t>Phát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biểu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bài</a:t>
            </a:r>
            <a:r>
              <a:rPr lang="en-US" dirty="0">
                <a:latin typeface="Barlow Condensed" panose="020B0604020202020204" charset="0"/>
              </a:rPr>
              <a:t> </a:t>
            </a:r>
            <a:r>
              <a:rPr lang="en-US" dirty="0" err="1">
                <a:latin typeface="Barlow Condensed" panose="020B0604020202020204" charset="0"/>
              </a:rPr>
              <a:t>toán</a:t>
            </a:r>
            <a:endParaRPr dirty="0">
              <a:latin typeface="Barlow Condensed" panose="020B060402020202020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182C3384-522F-4131-AAB3-A72E065AC216}"/>
              </a:ext>
            </a:extLst>
          </p:cNvPr>
          <p:cNvSpPr txBox="1"/>
          <p:nvPr/>
        </p:nvSpPr>
        <p:spPr>
          <a:xfrm>
            <a:off x="973289" y="1334722"/>
            <a:ext cx="577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arlow "/>
              </a:rPr>
              <a:t>Tác</a:t>
            </a:r>
            <a:r>
              <a:rPr lang="en-US" b="1" dirty="0">
                <a:latin typeface="Barlow "/>
              </a:rPr>
              <a:t> vụ: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C5DAEEA-0AF8-4FDE-B17E-805FBB632164}"/>
              </a:ext>
            </a:extLst>
          </p:cNvPr>
          <p:cNvSpPr txBox="1"/>
          <p:nvPr/>
        </p:nvSpPr>
        <p:spPr>
          <a:xfrm>
            <a:off x="973289" y="1689671"/>
            <a:ext cx="7483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Input: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nội</a:t>
            </a:r>
            <a:r>
              <a:rPr lang="en-US" dirty="0">
                <a:latin typeface="Barlow" panose="020B0604020202020204" charset="0"/>
              </a:rPr>
              <a:t> dung </a:t>
            </a:r>
            <a:r>
              <a:rPr lang="en-US" dirty="0" err="1">
                <a:latin typeface="Barlow" panose="020B0604020202020204" charset="0"/>
              </a:rPr>
              <a:t>va</a:t>
            </a:r>
            <a:r>
              <a:rPr lang="en-US" dirty="0">
                <a:latin typeface="Barlow" panose="020B0604020202020204" charset="0"/>
              </a:rPr>
              <a:t>̀ </a:t>
            </a:r>
            <a:r>
              <a:rPr lang="en-US" dirty="0" err="1">
                <a:latin typeface="Barlow" panose="020B0604020202020204" charset="0"/>
              </a:rPr>
              <a:t>phong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cách</a:t>
            </a:r>
            <a:r>
              <a:rPr lang="en-US" dirty="0">
                <a:latin typeface="Barlow" panose="020B0604020202020204" charset="0"/>
              </a:rPr>
              <a:t> sẽ </a:t>
            </a:r>
            <a:r>
              <a:rPr lang="en-US" dirty="0" err="1">
                <a:latin typeface="Barlow" panose="020B0604020202020204" charset="0"/>
              </a:rPr>
              <a:t>được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tạo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với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nhau</a:t>
            </a:r>
            <a:r>
              <a:rPr lang="en-US" dirty="0">
                <a:latin typeface="Barlow" panose="020B0604020202020204" charset="0"/>
              </a:rPr>
              <a:t>.</a:t>
            </a:r>
          </a:p>
          <a:p>
            <a:r>
              <a:rPr lang="en-US" dirty="0">
                <a:latin typeface="Barlow" panose="020B0604020202020204" charset="0"/>
              </a:rPr>
              <a:t>Output: </a:t>
            </a:r>
            <a:r>
              <a:rPr lang="en-US" dirty="0" err="1">
                <a:latin typeface="Barlow" panose="020B0604020202020204" charset="0"/>
              </a:rPr>
              <a:t>Một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duy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nhất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thê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hiện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nội</a:t>
            </a:r>
            <a:r>
              <a:rPr lang="en-US" dirty="0">
                <a:latin typeface="Barlow" panose="020B0604020202020204" charset="0"/>
              </a:rPr>
              <a:t> dung </a:t>
            </a:r>
            <a:r>
              <a:rPr lang="en-US" dirty="0" err="1">
                <a:latin typeface="Barlow" panose="020B0604020202020204" charset="0"/>
              </a:rPr>
              <a:t>sau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khi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được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chuyển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đổi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phong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cách</a:t>
            </a:r>
            <a:r>
              <a:rPr lang="en-US" dirty="0">
                <a:latin typeface="Barlow" panose="020B0604020202020204" charset="0"/>
              </a:rPr>
              <a:t>.</a:t>
            </a:r>
          </a:p>
        </p:txBody>
      </p:sp>
      <p:pic>
        <p:nvPicPr>
          <p:cNvPr id="1028" name="Picture 4" descr="Neural Style Transfer - XpertUp">
            <a:extLst>
              <a:ext uri="{FF2B5EF4-FFF2-40B4-BE49-F238E27FC236}">
                <a16:creationId xmlns:a16="http://schemas.microsoft.com/office/drawing/2014/main" id="{FD750BCC-784F-4E30-A381-FEBFD0D4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64" y="2270609"/>
            <a:ext cx="7512690" cy="26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 idx="2"/>
          </p:nvPr>
        </p:nvSpPr>
        <p:spPr>
          <a:xfrm>
            <a:off x="1185864" y="1796278"/>
            <a:ext cx="676513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KIẾN THỨC NỀN TẢNG</a:t>
            </a:r>
            <a:endParaRPr sz="7200" dirty="0"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1"/>
          </p:nvPr>
        </p:nvSpPr>
        <p:spPr>
          <a:xfrm>
            <a:off x="2948550" y="4249380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43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0000700000000000000" charset="0"/>
                <a:ea typeface="Barlow SemiBold"/>
                <a:cs typeface="Barlow SemiBold"/>
                <a:sym typeface="Barlow SemiBold"/>
              </a:rPr>
              <a:t>Tuesday</a:t>
            </a:r>
            <a:endParaRPr dirty="0">
              <a:latin typeface="Barlow SemiBold" panose="00000700000000000000" charset="0"/>
              <a:ea typeface="Barlow SemiBold"/>
              <a:cs typeface="Barlow SemiBold"/>
              <a:sym typeface="Barlow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"/>
                <a:ea typeface="Barlow"/>
                <a:cs typeface="Barlow"/>
                <a:sym typeface="Barlow"/>
              </a:rPr>
              <a:t>14.07.2021</a:t>
            </a: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30" name="Google Shape;330;p43"/>
          <p:cNvCxnSpPr/>
          <p:nvPr/>
        </p:nvCxnSpPr>
        <p:spPr>
          <a:xfrm>
            <a:off x="1659775" y="114712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43"/>
          <p:cNvCxnSpPr/>
          <p:nvPr/>
        </p:nvCxnSpPr>
        <p:spPr>
          <a:xfrm>
            <a:off x="1659775" y="3996378"/>
            <a:ext cx="5824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5048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945109" y="518882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  <a:endParaRPr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1042CD-D5A1-461D-B31F-6F72C063FD22}"/>
              </a:ext>
            </a:extLst>
          </p:cNvPr>
          <p:cNvSpPr txBox="1"/>
          <p:nvPr/>
        </p:nvSpPr>
        <p:spPr>
          <a:xfrm>
            <a:off x="1072055" y="1201370"/>
            <a:ext cx="72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rlow" panose="020B0604020202020204" charset="0"/>
              </a:rPr>
              <a:t>Convolutional Neural Network (CNN) là </a:t>
            </a:r>
            <a:r>
              <a:rPr lang="en-US" b="1" dirty="0" err="1">
                <a:latin typeface="Barlow" panose="020B0604020202020204" charset="0"/>
              </a:rPr>
              <a:t>gi</a:t>
            </a:r>
            <a:r>
              <a:rPr lang="en-US" b="1" dirty="0">
                <a:latin typeface="Barlow" panose="020B0604020202020204" charset="0"/>
              </a:rPr>
              <a:t>̀?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6BFF03-D36C-416F-88CA-217FD899C725}"/>
              </a:ext>
            </a:extLst>
          </p:cNvPr>
          <p:cNvSpPr txBox="1"/>
          <p:nvPr/>
        </p:nvSpPr>
        <p:spPr>
          <a:xfrm>
            <a:off x="1072055" y="1509147"/>
            <a:ext cx="6579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Convolutional Neural Network </a:t>
            </a:r>
            <a:r>
              <a:rPr lang="en-US" dirty="0" err="1">
                <a:latin typeface="Barlow" panose="020B0604020202020204" charset="0"/>
              </a:rPr>
              <a:t>một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trong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những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mô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Deep learning </a:t>
            </a:r>
            <a:r>
              <a:rPr lang="en-US" dirty="0" err="1">
                <a:latin typeface="Barlow" panose="020B0604020202020204" charset="0"/>
              </a:rPr>
              <a:t>được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ứng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dụng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trong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ngành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thi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giác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máy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tính</a:t>
            </a:r>
            <a:r>
              <a:rPr lang="en-US" dirty="0">
                <a:latin typeface="Barlow" panose="020B0604020202020204" charset="0"/>
              </a:rPr>
              <a:t>, </a:t>
            </a:r>
            <a:r>
              <a:rPr lang="en-US" dirty="0" err="1">
                <a:latin typeface="Barlow" panose="020B0604020202020204" charset="0"/>
              </a:rPr>
              <a:t>phân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loại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, </a:t>
            </a:r>
            <a:r>
              <a:rPr lang="en-US" dirty="0" err="1">
                <a:latin typeface="Barlow" panose="020B0604020202020204" charset="0"/>
              </a:rPr>
              <a:t>xư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ly</a:t>
            </a:r>
            <a:r>
              <a:rPr lang="en-US" dirty="0">
                <a:latin typeface="Barlow" panose="020B0604020202020204" charset="0"/>
              </a:rPr>
              <a:t>́ </a:t>
            </a:r>
            <a:r>
              <a:rPr lang="en-US" dirty="0" err="1">
                <a:latin typeface="Barlow" panose="020B0604020202020204" charset="0"/>
              </a:rPr>
              <a:t>ngôn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ngư</a:t>
            </a:r>
            <a:r>
              <a:rPr lang="en-US" dirty="0">
                <a:latin typeface="Barlow" panose="020B0604020202020204" charset="0"/>
              </a:rPr>
              <a:t>̃ </a:t>
            </a:r>
            <a:r>
              <a:rPr lang="en-US" dirty="0" err="1">
                <a:latin typeface="Barlow" panose="020B0604020202020204" charset="0"/>
              </a:rPr>
              <a:t>tư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nhiên</a:t>
            </a:r>
            <a:r>
              <a:rPr lang="en-US" dirty="0">
                <a:latin typeface="Barlow" panose="020B0604020202020204" charset="0"/>
              </a:rPr>
              <a:t>,…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929BD76-A29F-4846-8B0D-571E7A48B605}"/>
              </a:ext>
            </a:extLst>
          </p:cNvPr>
          <p:cNvSpPr txBox="1"/>
          <p:nvPr/>
        </p:nvSpPr>
        <p:spPr>
          <a:xfrm>
            <a:off x="1101940" y="2186255"/>
            <a:ext cx="6549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Sau </a:t>
            </a:r>
            <a:r>
              <a:rPr lang="en-US" dirty="0" err="1">
                <a:latin typeface="Barlow" panose="020B0604020202020204" charset="0"/>
              </a:rPr>
              <a:t>năm</a:t>
            </a:r>
            <a:r>
              <a:rPr lang="en-US" dirty="0">
                <a:latin typeface="Barlow" panose="020B0604020202020204" charset="0"/>
              </a:rPr>
              <a:t> 2012, </a:t>
            </a:r>
            <a:r>
              <a:rPr lang="en-US" dirty="0" err="1">
                <a:latin typeface="Barlow" panose="020B0604020202020204" charset="0"/>
              </a:rPr>
              <a:t>mô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đa</a:t>
            </a:r>
            <a:r>
              <a:rPr lang="en-US" dirty="0">
                <a:latin typeface="Barlow" panose="020B0604020202020204" charset="0"/>
              </a:rPr>
              <a:t>̃ có </a:t>
            </a:r>
            <a:r>
              <a:rPr lang="en-US" dirty="0" err="1">
                <a:latin typeface="Barlow" panose="020B0604020202020204" charset="0"/>
              </a:rPr>
              <a:t>sư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tiến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bô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vượt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bậc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nhờ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sức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mạnh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của</a:t>
            </a:r>
            <a:r>
              <a:rPr lang="en-US" dirty="0">
                <a:latin typeface="Barlow" panose="020B0604020202020204" charset="0"/>
              </a:rPr>
              <a:t> GPU.</a:t>
            </a:r>
          </a:p>
        </p:txBody>
      </p:sp>
      <p:pic>
        <p:nvPicPr>
          <p:cNvPr id="1026" name="Picture 2" descr="Định nghĩa của Convolutional neural network">
            <a:extLst>
              <a:ext uri="{FF2B5EF4-FFF2-40B4-BE49-F238E27FC236}">
                <a16:creationId xmlns:a16="http://schemas.microsoft.com/office/drawing/2014/main" id="{68A8F65E-1ACD-46F0-AF59-91EE4EAA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11" y="2647920"/>
            <a:ext cx="3690984" cy="236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7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"/>
          <p:cNvSpPr txBox="1">
            <a:spLocks noGrp="1"/>
          </p:cNvSpPr>
          <p:nvPr>
            <p:ph type="title"/>
          </p:nvPr>
        </p:nvSpPr>
        <p:spPr>
          <a:xfrm>
            <a:off x="1238575" y="463186"/>
            <a:ext cx="7548072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Convolutional Neural Network</a:t>
            </a:r>
            <a:endParaRPr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51042CD-D5A1-461D-B31F-6F72C063FD22}"/>
              </a:ext>
            </a:extLst>
          </p:cNvPr>
          <p:cNvSpPr txBox="1"/>
          <p:nvPr/>
        </p:nvSpPr>
        <p:spPr>
          <a:xfrm>
            <a:off x="1072055" y="1201370"/>
            <a:ext cx="729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Barlow" panose="020B0604020202020204" charset="0"/>
              </a:rPr>
              <a:t>Đặc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trưng</a:t>
            </a:r>
            <a:r>
              <a:rPr lang="en-US" b="1" dirty="0">
                <a:latin typeface="Barlow" panose="020B0604020202020204" charset="0"/>
              </a:rPr>
              <a:t> </a:t>
            </a:r>
            <a:r>
              <a:rPr lang="en-US" b="1" dirty="0" err="1">
                <a:latin typeface="Barlow" panose="020B0604020202020204" charset="0"/>
              </a:rPr>
              <a:t>của</a:t>
            </a:r>
            <a:r>
              <a:rPr lang="en-US" b="1" dirty="0">
                <a:latin typeface="Barlow" panose="020B0604020202020204" charset="0"/>
              </a:rPr>
              <a:t> CNN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D6BFF03-D36C-416F-88CA-217FD899C725}"/>
              </a:ext>
            </a:extLst>
          </p:cNvPr>
          <p:cNvSpPr txBox="1"/>
          <p:nvPr/>
        </p:nvSpPr>
        <p:spPr>
          <a:xfrm>
            <a:off x="1072055" y="1509147"/>
            <a:ext cx="1019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Feature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929BD76-A29F-4846-8B0D-571E7A48B605}"/>
              </a:ext>
            </a:extLst>
          </p:cNvPr>
          <p:cNvSpPr txBox="1"/>
          <p:nvPr/>
        </p:nvSpPr>
        <p:spPr>
          <a:xfrm>
            <a:off x="790024" y="1812581"/>
            <a:ext cx="30107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CNN so </a:t>
            </a:r>
            <a:r>
              <a:rPr lang="en-US" dirty="0" err="1">
                <a:latin typeface="Barlow" panose="020B0604020202020204" charset="0"/>
              </a:rPr>
              <a:t>sánh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theo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từng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hình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 con </a:t>
            </a:r>
            <a:r>
              <a:rPr lang="en-US" dirty="0" err="1">
                <a:latin typeface="Barlow" panose="020B0604020202020204" charset="0"/>
              </a:rPr>
              <a:t>đê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tìm</a:t>
            </a:r>
            <a:r>
              <a:rPr lang="en-US" dirty="0">
                <a:latin typeface="Barlow" panose="020B0604020202020204" charset="0"/>
              </a:rPr>
              <a:t> ra </a:t>
            </a:r>
            <a:r>
              <a:rPr lang="en-US" dirty="0" err="1">
                <a:latin typeface="Barlow" panose="020B0604020202020204" charset="0"/>
              </a:rPr>
              <a:t>sư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tương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đồng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giữa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các</a:t>
            </a:r>
            <a:r>
              <a:rPr lang="en-US" dirty="0">
                <a:latin typeface="Barlow" panose="020B0604020202020204" charset="0"/>
              </a:rPr>
              <a:t> feature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CFA872BA-39F4-428A-9460-92A30F2A4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4" y="2889622"/>
            <a:ext cx="2797383" cy="188599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58EBD87-B8D9-4C53-8C9F-0D9DDE8CF595}"/>
              </a:ext>
            </a:extLst>
          </p:cNvPr>
          <p:cNvSpPr txBox="1"/>
          <p:nvPr/>
        </p:nvSpPr>
        <p:spPr>
          <a:xfrm>
            <a:off x="5670331" y="1504804"/>
            <a:ext cx="192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Convolutional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94517D3-CC66-4010-8F07-3EBF065A96F3}"/>
              </a:ext>
            </a:extLst>
          </p:cNvPr>
          <p:cNvSpPr txBox="1"/>
          <p:nvPr/>
        </p:nvSpPr>
        <p:spPr>
          <a:xfrm>
            <a:off x="5360275" y="1816924"/>
            <a:ext cx="352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arlow" panose="020B0604020202020204" charset="0"/>
              </a:rPr>
              <a:t>Phép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này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dùng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đê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thư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các</a:t>
            </a:r>
            <a:r>
              <a:rPr lang="en-US" dirty="0">
                <a:latin typeface="Barlow" panose="020B0604020202020204" charset="0"/>
              </a:rPr>
              <a:t> feature ở </a:t>
            </a:r>
            <a:r>
              <a:rPr lang="en-US" dirty="0" err="1">
                <a:latin typeface="Barlow" panose="020B0604020202020204" charset="0"/>
              </a:rPr>
              <a:t>các</a:t>
            </a:r>
            <a:r>
              <a:rPr lang="en-US" dirty="0">
                <a:latin typeface="Barlow" panose="020B0604020202020204" charset="0"/>
              </a:rPr>
              <a:t> vị trí </a:t>
            </a:r>
            <a:r>
              <a:rPr lang="en-US" dirty="0" err="1">
                <a:latin typeface="Barlow" panose="020B0604020202020204" charset="0"/>
              </a:rPr>
              <a:t>khác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nhau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đê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tìm</a:t>
            </a:r>
            <a:r>
              <a:rPr lang="en-US" dirty="0">
                <a:latin typeface="Barlow" panose="020B0604020202020204" charset="0"/>
              </a:rPr>
              <a:t> ra vị trí </a:t>
            </a:r>
            <a:r>
              <a:rPr lang="en-US" dirty="0" err="1">
                <a:latin typeface="Barlow" panose="020B0604020202020204" charset="0"/>
              </a:rPr>
              <a:t>khớp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với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ảnh</a:t>
            </a:r>
            <a:r>
              <a:rPr lang="en-US" dirty="0">
                <a:latin typeface="Barlow" panose="020B0604020202020204" charset="0"/>
              </a:rPr>
              <a:t>. </a:t>
            </a:r>
            <a:r>
              <a:rPr lang="en-US" dirty="0" err="1">
                <a:latin typeface="Barlow" panose="020B0604020202020204" charset="0"/>
              </a:rPr>
              <a:t>Sư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dụng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bô</a:t>
            </a:r>
            <a:r>
              <a:rPr lang="en-US" dirty="0">
                <a:latin typeface="Barlow" panose="020B0604020202020204" charset="0"/>
              </a:rPr>
              <a:t>̣ </a:t>
            </a:r>
            <a:r>
              <a:rPr lang="en-US" dirty="0" err="1">
                <a:latin typeface="Barlow" panose="020B0604020202020204" charset="0"/>
              </a:rPr>
              <a:t>lọc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đê</a:t>
            </a:r>
            <a:r>
              <a:rPr lang="en-US" dirty="0">
                <a:latin typeface="Barlow" panose="020B0604020202020204" charset="0"/>
              </a:rPr>
              <a:t>̉ </a:t>
            </a:r>
            <a:r>
              <a:rPr lang="en-US" dirty="0" err="1">
                <a:latin typeface="Barlow" panose="020B0604020202020204" charset="0"/>
              </a:rPr>
              <a:t>thu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được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kết</a:t>
            </a:r>
            <a:r>
              <a:rPr lang="en-US" dirty="0">
                <a:latin typeface="Barlow" panose="020B0604020202020204" charset="0"/>
              </a:rPr>
              <a:t> quả </a:t>
            </a:r>
            <a:r>
              <a:rPr lang="en-US" dirty="0" err="1">
                <a:latin typeface="Barlow" panose="020B0604020202020204" charset="0"/>
              </a:rPr>
              <a:t>cao</a:t>
            </a:r>
            <a:r>
              <a:rPr lang="en-US" dirty="0">
                <a:latin typeface="Barlow" panose="020B0604020202020204" charset="0"/>
              </a:rPr>
              <a:t> </a:t>
            </a:r>
            <a:r>
              <a:rPr lang="en-US" dirty="0" err="1">
                <a:latin typeface="Barlow" panose="020B0604020202020204" charset="0"/>
              </a:rPr>
              <a:t>hơn</a:t>
            </a:r>
            <a:endParaRPr lang="en-US" dirty="0">
              <a:latin typeface="Barlow" panose="020B0604020202020204" charset="0"/>
            </a:endParaRPr>
          </a:p>
        </p:txBody>
      </p:sp>
      <p:pic>
        <p:nvPicPr>
          <p:cNvPr id="2050" name="Picture 2" descr="Định nghĩa của Convolutional">
            <a:extLst>
              <a:ext uri="{FF2B5EF4-FFF2-40B4-BE49-F238E27FC236}">
                <a16:creationId xmlns:a16="http://schemas.microsoft.com/office/drawing/2014/main" id="{89EF422F-535A-4AC7-BAEA-709F76BA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053" y="2598132"/>
            <a:ext cx="3010776" cy="246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3450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1727</Words>
  <Application>Microsoft Office PowerPoint</Application>
  <PresentationFormat>On-screen Show (16:9)</PresentationFormat>
  <Paragraphs>160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Barlow Condensed ExtraLight</vt:lpstr>
      <vt:lpstr>Roboto</vt:lpstr>
      <vt:lpstr>Barlow SemiBold</vt:lpstr>
      <vt:lpstr>Poppins</vt:lpstr>
      <vt:lpstr>Barlow Condensed</vt:lpstr>
      <vt:lpstr>Arial</vt:lpstr>
      <vt:lpstr>Barlow</vt:lpstr>
      <vt:lpstr>Barlow Condensed Medium</vt:lpstr>
      <vt:lpstr>Verdana</vt:lpstr>
      <vt:lpstr>Barlow </vt:lpstr>
      <vt:lpstr>Cambria Math</vt:lpstr>
      <vt:lpstr>Minimalist HS Weekly Planner by Slidesgo</vt:lpstr>
      <vt:lpstr>1_Minimalist HS Weekly Planner by Slidesgo</vt:lpstr>
      <vt:lpstr>Seminar Neural Style Transfer</vt:lpstr>
      <vt:lpstr>PowerPoint Presentation</vt:lpstr>
      <vt:lpstr>ĐỘNG LỰC NGHIÊN CỨU</vt:lpstr>
      <vt:lpstr>Động lực nghiên cứu khoa học</vt:lpstr>
      <vt:lpstr>Phát biểu bài toán</vt:lpstr>
      <vt:lpstr>Phát biểu bài toán</vt:lpstr>
      <vt:lpstr>KIẾN THỨC NỀN TẢNG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BÀI BÁO (PAPER)</vt:lpstr>
      <vt:lpstr>Giới thiệu về bài báo</vt:lpstr>
      <vt:lpstr>Giới thiệu về bài báo</vt:lpstr>
      <vt:lpstr>MODEL</vt:lpstr>
      <vt:lpstr>CONTENT REPRESENTATION</vt:lpstr>
      <vt:lpstr>CONTENT REPRESENTATION</vt:lpstr>
      <vt:lpstr>CONTENT REPRESENTATION</vt:lpstr>
      <vt:lpstr>CONTENT REPRESENTATION</vt:lpstr>
      <vt:lpstr>STYLE REPRESENTATION</vt:lpstr>
      <vt:lpstr>GRAM MATRIX</vt:lpstr>
      <vt:lpstr>GRAM MATRIX</vt:lpstr>
      <vt:lpstr>STYLE REPRESENTATION</vt:lpstr>
      <vt:lpstr>STYLE TRANSFER</vt:lpstr>
      <vt:lpstr>STYLE TRANSFER</vt:lpstr>
      <vt:lpstr>TỔNG KẾT</vt:lpstr>
      <vt:lpstr>TỔNG KẾT</vt:lpstr>
      <vt:lpstr>DEMO</vt:lpstr>
      <vt:lpstr>TÀI LIỆU THAM KHẢO</vt:lpstr>
      <vt:lpstr>CẢM ƠN THẦY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kì</dc:title>
  <dc:creator>Five Stars Boiz</dc:creator>
  <cp:lastModifiedBy>Thắng Đặng</cp:lastModifiedBy>
  <cp:revision>175</cp:revision>
  <dcterms:modified xsi:type="dcterms:W3CDTF">2021-07-17T14:57:06Z</dcterms:modified>
</cp:coreProperties>
</file>